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30"/>
  </p:notesMasterIdLst>
  <p:sldIdLst>
    <p:sldId id="261" r:id="rId3"/>
    <p:sldId id="283" r:id="rId4"/>
    <p:sldId id="282" r:id="rId5"/>
    <p:sldId id="284" r:id="rId6"/>
    <p:sldId id="274" r:id="rId7"/>
    <p:sldId id="275" r:id="rId8"/>
    <p:sldId id="280" r:id="rId9"/>
    <p:sldId id="285" r:id="rId10"/>
    <p:sldId id="281" r:id="rId11"/>
    <p:sldId id="286" r:id="rId12"/>
    <p:sldId id="276" r:id="rId13"/>
    <p:sldId id="272" r:id="rId14"/>
    <p:sldId id="271" r:id="rId15"/>
    <p:sldId id="270" r:id="rId16"/>
    <p:sldId id="277" r:id="rId17"/>
    <p:sldId id="279" r:id="rId18"/>
    <p:sldId id="291" r:id="rId19"/>
    <p:sldId id="288" r:id="rId20"/>
    <p:sldId id="289" r:id="rId21"/>
    <p:sldId id="290" r:id="rId22"/>
    <p:sldId id="263" r:id="rId23"/>
    <p:sldId id="262" r:id="rId24"/>
    <p:sldId id="257" r:id="rId25"/>
    <p:sldId id="266" r:id="rId26"/>
    <p:sldId id="278" r:id="rId27"/>
    <p:sldId id="273" r:id="rId28"/>
    <p:sldId id="269" r:id="rId2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88" autoAdjust="0"/>
  </p:normalViewPr>
  <p:slideViewPr>
    <p:cSldViewPr>
      <p:cViewPr varScale="1">
        <p:scale>
          <a:sx n="64" d="100"/>
          <a:sy n="64" d="100"/>
        </p:scale>
        <p:origin x="-125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C9E18AB-D816-48B3-B446-10FF94FEF17D}" type="datetimeFigureOut">
              <a:rPr lang="en-US" smtClean="0"/>
              <a:pPr/>
              <a:t>2/14/2014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16E22A8-F210-45F2-BB22-D5B763146A86}" type="slidenum">
              <a:rPr lang="en-US" smtClean="0"/>
              <a:pPr/>
              <a:t>‹#›</a:t>
            </a:fld>
            <a:endParaRPr lang="en-US"/>
          </a:p>
        </p:txBody>
      </p:sp>
    </p:spTree>
    <p:extLst>
      <p:ext uri="{BB962C8B-B14F-4D97-AF65-F5344CB8AC3E}">
        <p14:creationId xmlns:p14="http://schemas.microsoft.com/office/powerpoint/2010/main" xmlns="" val="331980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9666" indent="-292179">
              <a:defRPr>
                <a:solidFill>
                  <a:schemeClr val="tx1"/>
                </a:solidFill>
                <a:latin typeface="Calibri" pitchFamily="34" charset="0"/>
              </a:defRPr>
            </a:lvl2pPr>
            <a:lvl3pPr marL="1168718" indent="-233744">
              <a:defRPr>
                <a:solidFill>
                  <a:schemeClr val="tx1"/>
                </a:solidFill>
                <a:latin typeface="Calibri" pitchFamily="34" charset="0"/>
              </a:defRPr>
            </a:lvl3pPr>
            <a:lvl4pPr marL="1636205" indent="-233744">
              <a:defRPr>
                <a:solidFill>
                  <a:schemeClr val="tx1"/>
                </a:solidFill>
                <a:latin typeface="Calibri" pitchFamily="34" charset="0"/>
              </a:defRPr>
            </a:lvl4pPr>
            <a:lvl5pPr marL="2103692" indent="-233744">
              <a:defRPr>
                <a:solidFill>
                  <a:schemeClr val="tx1"/>
                </a:solidFill>
                <a:latin typeface="Calibri" pitchFamily="34" charset="0"/>
              </a:defRPr>
            </a:lvl5pPr>
            <a:lvl6pPr marL="2571179" indent="-233744" fontAlgn="base">
              <a:spcBef>
                <a:spcPct val="0"/>
              </a:spcBef>
              <a:spcAft>
                <a:spcPct val="0"/>
              </a:spcAft>
              <a:defRPr>
                <a:solidFill>
                  <a:schemeClr val="tx1"/>
                </a:solidFill>
                <a:latin typeface="Calibri" pitchFamily="34" charset="0"/>
              </a:defRPr>
            </a:lvl6pPr>
            <a:lvl7pPr marL="3038666" indent="-233744" fontAlgn="base">
              <a:spcBef>
                <a:spcPct val="0"/>
              </a:spcBef>
              <a:spcAft>
                <a:spcPct val="0"/>
              </a:spcAft>
              <a:defRPr>
                <a:solidFill>
                  <a:schemeClr val="tx1"/>
                </a:solidFill>
                <a:latin typeface="Calibri" pitchFamily="34" charset="0"/>
              </a:defRPr>
            </a:lvl7pPr>
            <a:lvl8pPr marL="3506153" indent="-233744" fontAlgn="base">
              <a:spcBef>
                <a:spcPct val="0"/>
              </a:spcBef>
              <a:spcAft>
                <a:spcPct val="0"/>
              </a:spcAft>
              <a:defRPr>
                <a:solidFill>
                  <a:schemeClr val="tx1"/>
                </a:solidFill>
                <a:latin typeface="Calibri" pitchFamily="34" charset="0"/>
              </a:defRPr>
            </a:lvl8pPr>
            <a:lvl9pPr marL="3973640" indent="-2337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35A9E8-3BEB-4ADA-A9B2-CCF260A2F19D}"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xmlns="" val="189227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23FDB-2977-4C07-9207-5254070115A0}" type="slidenum">
              <a:rPr lang="en-US" smtClean="0"/>
              <a:pPr/>
              <a:t>16</a:t>
            </a:fld>
            <a:endParaRPr lang="en-US"/>
          </a:p>
        </p:txBody>
      </p:sp>
    </p:spTree>
    <p:extLst>
      <p:ext uri="{BB962C8B-B14F-4D97-AF65-F5344CB8AC3E}">
        <p14:creationId xmlns:p14="http://schemas.microsoft.com/office/powerpoint/2010/main" xmlns="" val="54380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E22A8-F210-45F2-BB22-D5B763146A86}" type="slidenum">
              <a:rPr lang="en-US" smtClean="0"/>
              <a:pPr/>
              <a:t>21</a:t>
            </a:fld>
            <a:endParaRPr lang="en-US"/>
          </a:p>
        </p:txBody>
      </p:sp>
    </p:spTree>
    <p:extLst>
      <p:ext uri="{BB962C8B-B14F-4D97-AF65-F5344CB8AC3E}">
        <p14:creationId xmlns:p14="http://schemas.microsoft.com/office/powerpoint/2010/main" xmlns="" val="167891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E22A8-F210-45F2-BB22-D5B763146A86}" type="slidenum">
              <a:rPr lang="en-US" smtClean="0"/>
              <a:pPr/>
              <a:t>22</a:t>
            </a:fld>
            <a:endParaRPr lang="en-US"/>
          </a:p>
        </p:txBody>
      </p:sp>
    </p:spTree>
    <p:extLst>
      <p:ext uri="{BB962C8B-B14F-4D97-AF65-F5344CB8AC3E}">
        <p14:creationId xmlns:p14="http://schemas.microsoft.com/office/powerpoint/2010/main" xmlns="" val="227297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HRCI/ </a:t>
            </a:r>
            <a:r>
              <a:rPr lang="en-US" dirty="0" err="1" smtClean="0"/>
              <a:t>SHRMStore</a:t>
            </a:r>
            <a:r>
              <a:rPr lang="en-US" dirty="0" smtClean="0"/>
              <a:t> Recertification Credit Program</a:t>
            </a:r>
          </a:p>
          <a:p>
            <a:endParaRPr lang="en-US" dirty="0" smtClean="0"/>
          </a:p>
          <a:p>
            <a:r>
              <a:rPr lang="en-US" dirty="0" smtClean="0"/>
              <a:t>The HRCI/ </a:t>
            </a:r>
            <a:r>
              <a:rPr lang="en-US" dirty="0" err="1" smtClean="0"/>
              <a:t>SHRMStore</a:t>
            </a:r>
            <a:r>
              <a:rPr lang="en-US" dirty="0" smtClean="0"/>
              <a:t> Recertification Credit Program is an important way to broaden your HR knowledge and receive recertification credit in the process. Below are some of the most frequently asked questions on the HRCI/ </a:t>
            </a:r>
            <a:r>
              <a:rPr lang="en-US" dirty="0" err="1" smtClean="0"/>
              <a:t>SHRMStore</a:t>
            </a:r>
            <a:r>
              <a:rPr lang="en-US" dirty="0" smtClean="0"/>
              <a:t> Recertification Credit Program.</a:t>
            </a:r>
          </a:p>
          <a:p>
            <a:endParaRPr lang="en-US" dirty="0" smtClean="0"/>
          </a:p>
          <a:p>
            <a:r>
              <a:rPr lang="en-US" dirty="0" smtClean="0"/>
              <a:t>1. How many credits can I earn using the program?</a:t>
            </a:r>
          </a:p>
          <a:p>
            <a:endParaRPr lang="en-US" dirty="0" smtClean="0"/>
          </a:p>
          <a:p>
            <a:r>
              <a:rPr lang="en-US" dirty="0" smtClean="0"/>
              <a:t>You can earn 2.5 credits per book. The total allowable credits in a three-year certification cycle is 20 credit hours.</a:t>
            </a:r>
          </a:p>
          <a:p>
            <a:endParaRPr lang="en-US" dirty="0" smtClean="0"/>
          </a:p>
          <a:p>
            <a:r>
              <a:rPr lang="en-US" dirty="0" smtClean="0"/>
              <a:t>2. What kind of credits do I receive for reading the select HR books?</a:t>
            </a:r>
          </a:p>
          <a:p>
            <a:endParaRPr lang="en-US" dirty="0" smtClean="0"/>
          </a:p>
          <a:p>
            <a:r>
              <a:rPr lang="en-US" dirty="0" smtClean="0"/>
              <a:t>Each book counts towards your continuing education activities. Some books carry General Credit while others are approved for Strategic and Global Credit.</a:t>
            </a:r>
          </a:p>
          <a:p>
            <a:endParaRPr lang="en-US" dirty="0" smtClean="0"/>
          </a:p>
          <a:p>
            <a:r>
              <a:rPr lang="en-US" dirty="0" smtClean="0"/>
              <a:t>3. Do I have to buy the book from the </a:t>
            </a:r>
            <a:r>
              <a:rPr lang="en-US" dirty="0" err="1" smtClean="0"/>
              <a:t>SHRMStore</a:t>
            </a:r>
            <a:r>
              <a:rPr lang="en-US" dirty="0" smtClean="0"/>
              <a:t>?</a:t>
            </a:r>
          </a:p>
          <a:p>
            <a:endParaRPr lang="en-US" dirty="0" smtClean="0"/>
          </a:p>
          <a:p>
            <a:r>
              <a:rPr lang="en-US" dirty="0" smtClean="0"/>
              <a:t>No, you can purchase the book through alternate sources, including book loans from local or online libraries. However, to receive the credit, you will need to purchase an e-learning quiz code. You can </a:t>
            </a:r>
            <a:r>
              <a:rPr lang="en-US" dirty="0" err="1" smtClean="0"/>
              <a:t>purcase</a:t>
            </a:r>
            <a:r>
              <a:rPr lang="en-US" dirty="0" smtClean="0"/>
              <a:t> them from the </a:t>
            </a:r>
            <a:r>
              <a:rPr lang="en-US" dirty="0" err="1" smtClean="0"/>
              <a:t>SHRMStore</a:t>
            </a:r>
            <a:r>
              <a:rPr lang="en-US" dirty="0" smtClean="0"/>
              <a:t>. Visit our e-learning code page.</a:t>
            </a:r>
          </a:p>
          <a:p>
            <a:endParaRPr lang="en-US" dirty="0" smtClean="0"/>
          </a:p>
          <a:p>
            <a:r>
              <a:rPr lang="en-US" dirty="0" smtClean="0"/>
              <a:t>4. Can I read the e-book and still receive the credit?</a:t>
            </a:r>
          </a:p>
          <a:p>
            <a:endParaRPr lang="en-US" dirty="0" smtClean="0"/>
          </a:p>
          <a:p>
            <a:r>
              <a:rPr lang="en-US" dirty="0" smtClean="0"/>
              <a:t>Yes, you can read e-books and receive </a:t>
            </a:r>
            <a:r>
              <a:rPr lang="en-US" dirty="0" err="1" smtClean="0"/>
              <a:t>recert</a:t>
            </a:r>
            <a:r>
              <a:rPr lang="en-US" dirty="0" smtClean="0"/>
              <a:t> credits. However, to receive the credit, you will need to purchase an e-learning quiz. You can </a:t>
            </a:r>
            <a:r>
              <a:rPr lang="en-US" dirty="0" err="1" smtClean="0"/>
              <a:t>purcase</a:t>
            </a:r>
            <a:r>
              <a:rPr lang="en-US" dirty="0" smtClean="0"/>
              <a:t> them from the </a:t>
            </a:r>
            <a:r>
              <a:rPr lang="en-US" dirty="0" err="1" smtClean="0"/>
              <a:t>SHRMStore</a:t>
            </a:r>
            <a:r>
              <a:rPr lang="en-US" dirty="0" smtClean="0"/>
              <a:t>. Visit our e-learning code page.</a:t>
            </a:r>
          </a:p>
          <a:p>
            <a:endParaRPr lang="en-US" dirty="0" smtClean="0"/>
          </a:p>
          <a:p>
            <a:r>
              <a:rPr lang="en-US" dirty="0" smtClean="0"/>
              <a:t>5. How do I receive the recertification credits?</a:t>
            </a:r>
          </a:p>
          <a:p>
            <a:endParaRPr lang="en-US" dirty="0" smtClean="0"/>
          </a:p>
          <a:p>
            <a:r>
              <a:rPr lang="en-US" dirty="0" smtClean="0"/>
              <a:t>When you purchase the book from the </a:t>
            </a:r>
            <a:r>
              <a:rPr lang="en-US" dirty="0" err="1" smtClean="0"/>
              <a:t>SHRMStore</a:t>
            </a:r>
            <a:r>
              <a:rPr lang="en-US" dirty="0" smtClean="0"/>
              <a:t>, you will receive a learning code for SHRM’s e-learning system. </a:t>
            </a:r>
          </a:p>
          <a:p>
            <a:r>
              <a:rPr lang="en-US" dirty="0" smtClean="0"/>
              <a:t>After you read the book, you will use the learning code to take a quiz that tests your knowledge of the book’s content. </a:t>
            </a:r>
          </a:p>
          <a:p>
            <a:r>
              <a:rPr lang="en-US" dirty="0" smtClean="0"/>
              <a:t>Go to www.shrm.org/elearning. </a:t>
            </a:r>
          </a:p>
          <a:p>
            <a:r>
              <a:rPr lang="en-US" dirty="0" smtClean="0"/>
              <a:t>Log in or create a new account </a:t>
            </a:r>
          </a:p>
          <a:p>
            <a:r>
              <a:rPr lang="en-US" dirty="0" smtClean="0"/>
              <a:t>Search for the test by entering the title of the book you have read. </a:t>
            </a:r>
          </a:p>
          <a:p>
            <a:r>
              <a:rPr lang="en-US" dirty="0" smtClean="0"/>
              <a:t>Take the test. You have two opportunities to pass. Also, the test must be completed in one sitting. You cannot log out and log back in to resume the test. If you have not completed the test and log out, you will receive a failing grade. There is no time limit to taking the test. However, it must be completed in one sitting. </a:t>
            </a:r>
          </a:p>
          <a:p>
            <a:r>
              <a:rPr lang="en-US" dirty="0" smtClean="0"/>
              <a:t>If you receive a 70%+ passing grade you are eligible to claim the book for credit. Once you pass the test, you will receive a Program ID that can be logged to claim credit. </a:t>
            </a:r>
          </a:p>
          <a:p>
            <a:r>
              <a:rPr lang="en-US" dirty="0" smtClean="0"/>
              <a:t>6. How long after reading the book do I have before I can take the test?</a:t>
            </a:r>
          </a:p>
          <a:p>
            <a:endParaRPr lang="en-US" dirty="0" smtClean="0"/>
          </a:p>
          <a:p>
            <a:r>
              <a:rPr lang="en-US" dirty="0" smtClean="0"/>
              <a:t>You will receive the learning code for the book quiz after purchasing the book. You can access the test immediately. Note: You are only allowed two opportunities to pass the test.</a:t>
            </a:r>
          </a:p>
          <a:p>
            <a:endParaRPr lang="en-US" dirty="0" smtClean="0"/>
          </a:p>
          <a:p>
            <a:r>
              <a:rPr lang="en-US" dirty="0" smtClean="0"/>
              <a:t>7. How do I know if I passed the test?</a:t>
            </a:r>
          </a:p>
          <a:p>
            <a:endParaRPr lang="en-US" dirty="0" smtClean="0"/>
          </a:p>
          <a:p>
            <a:r>
              <a:rPr lang="en-US" dirty="0" smtClean="0"/>
              <a:t>You will receive a pass/ fail notification when you complete the test. Note: You have only two opportunities to pass the test.</a:t>
            </a:r>
          </a:p>
          <a:p>
            <a:endParaRPr lang="en-US" dirty="0" smtClean="0"/>
          </a:p>
          <a:p>
            <a:r>
              <a:rPr lang="en-US" dirty="0" smtClean="0"/>
              <a:t>8. How do I report my credits?</a:t>
            </a:r>
          </a:p>
          <a:p>
            <a:endParaRPr lang="en-US" dirty="0" smtClean="0"/>
          </a:p>
          <a:p>
            <a:r>
              <a:rPr lang="en-US" dirty="0" smtClean="0"/>
              <a:t>Record your credits in your Online Profile. You will use the program ID provided at the time you complete and pass the test. For more information on recording credits, visit HRCI’s “Applying for Recertification Online” page.</a:t>
            </a:r>
          </a:p>
          <a:p>
            <a:endParaRPr lang="en-US" dirty="0" smtClean="0"/>
          </a:p>
          <a:p>
            <a:r>
              <a:rPr lang="en-US" dirty="0" smtClean="0"/>
              <a:t>9. How do I know which books are authorized for general, strategic or global credits?</a:t>
            </a:r>
          </a:p>
          <a:p>
            <a:endParaRPr lang="en-US" dirty="0" smtClean="0"/>
          </a:p>
          <a:p>
            <a:r>
              <a:rPr lang="en-US" dirty="0" smtClean="0"/>
              <a:t>Each book indicates the credit qualifications. In addition, the test will indicate which credit the book carries. For a list of the books approved for credit, visit http://shrmstore.shrm.org/recert/approved-books.html.</a:t>
            </a:r>
          </a:p>
          <a:p>
            <a:endParaRPr lang="en-US" dirty="0" smtClean="0"/>
          </a:p>
          <a:p>
            <a:r>
              <a:rPr lang="en-US" dirty="0" smtClean="0"/>
              <a:t>10. What if I lose/ misplace my promo code for the e-learning program?</a:t>
            </a:r>
          </a:p>
          <a:p>
            <a:endParaRPr lang="en-US" dirty="0" smtClean="0"/>
          </a:p>
          <a:p>
            <a:r>
              <a:rPr lang="en-US" dirty="0" smtClean="0"/>
              <a:t>You can email the </a:t>
            </a:r>
            <a:r>
              <a:rPr lang="en-US" dirty="0" err="1" smtClean="0"/>
              <a:t>SHRMStore</a:t>
            </a:r>
            <a:r>
              <a:rPr lang="en-US" dirty="0" smtClean="0"/>
              <a:t> at shrmstore@shrm.org to have a copy of your e-learning promo code email resent to you. Please allow 48-72 hours to receive the replacement promo code.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6E22A8-F210-45F2-BB22-D5B763146A86}" type="slidenum">
              <a:rPr lang="en-US" smtClean="0"/>
              <a:pPr/>
              <a:t>23</a:t>
            </a:fld>
            <a:endParaRPr lang="en-US"/>
          </a:p>
        </p:txBody>
      </p:sp>
    </p:spTree>
    <p:extLst>
      <p:ext uri="{BB962C8B-B14F-4D97-AF65-F5344CB8AC3E}">
        <p14:creationId xmlns:p14="http://schemas.microsoft.com/office/powerpoint/2010/main" xmlns="" val="87959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E22A8-F210-45F2-BB22-D5B763146A86}" type="slidenum">
              <a:rPr lang="en-US" smtClean="0"/>
              <a:pPr/>
              <a:t>24</a:t>
            </a:fld>
            <a:endParaRPr lang="en-US"/>
          </a:p>
        </p:txBody>
      </p:sp>
    </p:spTree>
    <p:extLst>
      <p:ext uri="{BB962C8B-B14F-4D97-AF65-F5344CB8AC3E}">
        <p14:creationId xmlns:p14="http://schemas.microsoft.com/office/powerpoint/2010/main" xmlns="" val="375278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23FDB-2977-4C07-9207-5254070115A0}" type="slidenum">
              <a:rPr lang="en-US" smtClean="0"/>
              <a:pPr/>
              <a:t>25</a:t>
            </a:fld>
            <a:endParaRPr lang="en-US"/>
          </a:p>
        </p:txBody>
      </p:sp>
    </p:spTree>
    <p:extLst>
      <p:ext uri="{BB962C8B-B14F-4D97-AF65-F5344CB8AC3E}">
        <p14:creationId xmlns:p14="http://schemas.microsoft.com/office/powerpoint/2010/main" xmlns="" val="6715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683" eaLnBrk="0" hangingPunct="0">
              <a:defRPr sz="2400">
                <a:solidFill>
                  <a:srgbClr val="0A4B80"/>
                </a:solidFill>
                <a:latin typeface="Arial" charset="0"/>
                <a:cs typeface="Times New Roman" pitchFamily="18" charset="0"/>
              </a:defRPr>
            </a:lvl1pPr>
            <a:lvl2pPr marL="735965" indent="-283064" defTabSz="935683" eaLnBrk="0" hangingPunct="0">
              <a:defRPr sz="2400">
                <a:solidFill>
                  <a:srgbClr val="0A4B80"/>
                </a:solidFill>
                <a:latin typeface="Arial" charset="0"/>
                <a:cs typeface="Times New Roman" pitchFamily="18" charset="0"/>
              </a:defRPr>
            </a:lvl2pPr>
            <a:lvl3pPr marL="1132253" indent="-226451" defTabSz="935683" eaLnBrk="0" hangingPunct="0">
              <a:defRPr sz="2400">
                <a:solidFill>
                  <a:srgbClr val="0A4B80"/>
                </a:solidFill>
                <a:latin typeface="Arial" charset="0"/>
                <a:cs typeface="Times New Roman" pitchFamily="18" charset="0"/>
              </a:defRPr>
            </a:lvl3pPr>
            <a:lvl4pPr marL="1585155" indent="-226451" defTabSz="935683" eaLnBrk="0" hangingPunct="0">
              <a:defRPr sz="2400">
                <a:solidFill>
                  <a:srgbClr val="0A4B80"/>
                </a:solidFill>
                <a:latin typeface="Arial" charset="0"/>
                <a:cs typeface="Times New Roman" pitchFamily="18" charset="0"/>
              </a:defRPr>
            </a:lvl4pPr>
            <a:lvl5pPr marL="2038056" indent="-226451" defTabSz="935683" eaLnBrk="0" hangingPunct="0">
              <a:defRPr sz="2400">
                <a:solidFill>
                  <a:srgbClr val="0A4B80"/>
                </a:solidFill>
                <a:latin typeface="Arial" charset="0"/>
                <a:cs typeface="Times New Roman" pitchFamily="18" charset="0"/>
              </a:defRPr>
            </a:lvl5pPr>
            <a:lvl6pPr marL="2490957" indent="-226451" defTabSz="935683" eaLnBrk="0" fontAlgn="base" hangingPunct="0">
              <a:spcBef>
                <a:spcPct val="0"/>
              </a:spcBef>
              <a:spcAft>
                <a:spcPct val="0"/>
              </a:spcAft>
              <a:defRPr sz="2400">
                <a:solidFill>
                  <a:srgbClr val="0A4B80"/>
                </a:solidFill>
                <a:latin typeface="Arial" charset="0"/>
                <a:cs typeface="Times New Roman" pitchFamily="18" charset="0"/>
              </a:defRPr>
            </a:lvl6pPr>
            <a:lvl7pPr marL="2943859" indent="-226451" defTabSz="935683" eaLnBrk="0" fontAlgn="base" hangingPunct="0">
              <a:spcBef>
                <a:spcPct val="0"/>
              </a:spcBef>
              <a:spcAft>
                <a:spcPct val="0"/>
              </a:spcAft>
              <a:defRPr sz="2400">
                <a:solidFill>
                  <a:srgbClr val="0A4B80"/>
                </a:solidFill>
                <a:latin typeface="Arial" charset="0"/>
                <a:cs typeface="Times New Roman" pitchFamily="18" charset="0"/>
              </a:defRPr>
            </a:lvl7pPr>
            <a:lvl8pPr marL="3396760" indent="-226451" defTabSz="935683" eaLnBrk="0" fontAlgn="base" hangingPunct="0">
              <a:spcBef>
                <a:spcPct val="0"/>
              </a:spcBef>
              <a:spcAft>
                <a:spcPct val="0"/>
              </a:spcAft>
              <a:defRPr sz="2400">
                <a:solidFill>
                  <a:srgbClr val="0A4B80"/>
                </a:solidFill>
                <a:latin typeface="Arial" charset="0"/>
                <a:cs typeface="Times New Roman" pitchFamily="18" charset="0"/>
              </a:defRPr>
            </a:lvl8pPr>
            <a:lvl9pPr marL="3849662" indent="-226451" defTabSz="935683"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fld id="{A5B660CD-F6A9-4027-95D4-1660471AF749}" type="slidenum">
              <a:rPr lang="en-US" altLang="en-US" sz="1300">
                <a:solidFill>
                  <a:schemeClr val="tx1"/>
                </a:solidFill>
                <a:latin typeface="Times New Roman" pitchFamily="18" charset="0"/>
              </a:rPr>
              <a:pPr eaLnBrk="1" hangingPunct="1"/>
              <a:t>26</a:t>
            </a:fld>
            <a:endParaRPr lang="en-US" altLang="en-US" sz="1300">
              <a:solidFill>
                <a:schemeClr val="tx1"/>
              </a:solidFill>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And, serving as your emcee for the conference is …………</a:t>
            </a:r>
          </a:p>
        </p:txBody>
      </p:sp>
    </p:spTree>
    <p:extLst>
      <p:ext uri="{BB962C8B-B14F-4D97-AF65-F5344CB8AC3E}">
        <p14:creationId xmlns:p14="http://schemas.microsoft.com/office/powerpoint/2010/main" xmlns="" val="287212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4974">
              <a:defRPr/>
            </a:pPr>
            <a:endParaRPr lang="en-US" dirty="0"/>
          </a:p>
        </p:txBody>
      </p:sp>
      <p:sp>
        <p:nvSpPr>
          <p:cNvPr id="4" name="Slide Number Placeholder 3"/>
          <p:cNvSpPr>
            <a:spLocks noGrp="1"/>
          </p:cNvSpPr>
          <p:nvPr>
            <p:ph type="sldNum" sz="quarter" idx="10"/>
          </p:nvPr>
        </p:nvSpPr>
        <p:spPr/>
        <p:txBody>
          <a:bodyPr/>
          <a:lstStyle/>
          <a:p>
            <a:fld id="{85C448FC-63C8-46D4-B53D-705E01E037A6}" type="slidenum">
              <a:rPr lang="en-US" smtClean="0"/>
              <a:pPr/>
              <a:t>27</a:t>
            </a:fld>
            <a:endParaRPr lang="en-US"/>
          </a:p>
        </p:txBody>
      </p:sp>
    </p:spTree>
    <p:extLst>
      <p:ext uri="{BB962C8B-B14F-4D97-AF65-F5344CB8AC3E}">
        <p14:creationId xmlns:p14="http://schemas.microsoft.com/office/powerpoint/2010/main" xmlns="" val="321190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SHRM is “profession-focused, member-driven, volunteer-led, and staff-managed.”  </a:t>
            </a:r>
          </a:p>
          <a:p>
            <a:pPr eaLnBrk="1" hangingPunct="1"/>
            <a:endParaRPr lang="en-US" altLang="en-US" smtClean="0"/>
          </a:p>
          <a:p>
            <a:pPr eaLnBrk="1" hangingPunct="1"/>
            <a:r>
              <a:rPr lang="en-US" altLang="en-US" smtClean="0"/>
              <a:t>The very structure of SHRM and the involvement of the volunteer leaders support this position.  </a:t>
            </a:r>
          </a:p>
          <a:p>
            <a:pPr eaLnBrk="1" hangingPunct="1"/>
            <a:endParaRPr lang="en-US" altLang="en-US" smtClean="0"/>
          </a:p>
          <a:p>
            <a:pPr eaLnBrk="1" hangingPunct="1"/>
            <a:r>
              <a:rPr lang="en-US" altLang="en-US" smtClean="0"/>
              <a:t>Each of these entities plays an integral part in the success of SHRM – let’s talk about each one in more detail.</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93" eaLnBrk="0" hangingPunct="0">
              <a:defRPr sz="2300">
                <a:solidFill>
                  <a:srgbClr val="0A4B80"/>
                </a:solidFill>
                <a:latin typeface="Arial" charset="0"/>
                <a:cs typeface="Times New Roman" pitchFamily="18" charset="0"/>
              </a:defRPr>
            </a:lvl1pPr>
            <a:lvl2pPr marL="719770" indent="-276835" defTabSz="915093" eaLnBrk="0" hangingPunct="0">
              <a:defRPr sz="2300">
                <a:solidFill>
                  <a:srgbClr val="0A4B80"/>
                </a:solidFill>
                <a:latin typeface="Arial" charset="0"/>
                <a:cs typeface="Times New Roman" pitchFamily="18" charset="0"/>
              </a:defRPr>
            </a:lvl2pPr>
            <a:lvl3pPr marL="1107338" indent="-221468" defTabSz="915093" eaLnBrk="0" hangingPunct="0">
              <a:defRPr sz="2300">
                <a:solidFill>
                  <a:srgbClr val="0A4B80"/>
                </a:solidFill>
                <a:latin typeface="Arial" charset="0"/>
                <a:cs typeface="Times New Roman" pitchFamily="18" charset="0"/>
              </a:defRPr>
            </a:lvl3pPr>
            <a:lvl4pPr marL="1550274" indent="-221468" defTabSz="915093" eaLnBrk="0" hangingPunct="0">
              <a:defRPr sz="2300">
                <a:solidFill>
                  <a:srgbClr val="0A4B80"/>
                </a:solidFill>
                <a:latin typeface="Arial" charset="0"/>
                <a:cs typeface="Times New Roman" pitchFamily="18" charset="0"/>
              </a:defRPr>
            </a:lvl4pPr>
            <a:lvl5pPr marL="1993209" indent="-221468" defTabSz="915093" eaLnBrk="0" hangingPunct="0">
              <a:defRPr sz="2300">
                <a:solidFill>
                  <a:srgbClr val="0A4B80"/>
                </a:solidFill>
                <a:latin typeface="Arial" charset="0"/>
                <a:cs typeface="Times New Roman" pitchFamily="18" charset="0"/>
              </a:defRPr>
            </a:lvl5pPr>
            <a:lvl6pPr marL="2436144" indent="-221468" defTabSz="915093" eaLnBrk="0" fontAlgn="base" hangingPunct="0">
              <a:spcBef>
                <a:spcPct val="0"/>
              </a:spcBef>
              <a:spcAft>
                <a:spcPct val="0"/>
              </a:spcAft>
              <a:defRPr sz="2300">
                <a:solidFill>
                  <a:srgbClr val="0A4B80"/>
                </a:solidFill>
                <a:latin typeface="Arial" charset="0"/>
                <a:cs typeface="Times New Roman" pitchFamily="18" charset="0"/>
              </a:defRPr>
            </a:lvl6pPr>
            <a:lvl7pPr marL="2879080" indent="-221468" defTabSz="915093" eaLnBrk="0" fontAlgn="base" hangingPunct="0">
              <a:spcBef>
                <a:spcPct val="0"/>
              </a:spcBef>
              <a:spcAft>
                <a:spcPct val="0"/>
              </a:spcAft>
              <a:defRPr sz="2300">
                <a:solidFill>
                  <a:srgbClr val="0A4B80"/>
                </a:solidFill>
                <a:latin typeface="Arial" charset="0"/>
                <a:cs typeface="Times New Roman" pitchFamily="18" charset="0"/>
              </a:defRPr>
            </a:lvl7pPr>
            <a:lvl8pPr marL="3322015" indent="-221468" defTabSz="915093" eaLnBrk="0" fontAlgn="base" hangingPunct="0">
              <a:spcBef>
                <a:spcPct val="0"/>
              </a:spcBef>
              <a:spcAft>
                <a:spcPct val="0"/>
              </a:spcAft>
              <a:defRPr sz="2300">
                <a:solidFill>
                  <a:srgbClr val="0A4B80"/>
                </a:solidFill>
                <a:latin typeface="Arial" charset="0"/>
                <a:cs typeface="Times New Roman" pitchFamily="18" charset="0"/>
              </a:defRPr>
            </a:lvl8pPr>
            <a:lvl9pPr marL="3764951" indent="-221468" defTabSz="915093" eaLnBrk="0" fontAlgn="base" hangingPunct="0">
              <a:spcBef>
                <a:spcPct val="0"/>
              </a:spcBef>
              <a:spcAft>
                <a:spcPct val="0"/>
              </a:spcAft>
              <a:defRPr sz="2300">
                <a:solidFill>
                  <a:srgbClr val="0A4B80"/>
                </a:solidFill>
                <a:latin typeface="Arial" charset="0"/>
                <a:cs typeface="Times New Roman" pitchFamily="18" charset="0"/>
              </a:defRPr>
            </a:lvl9pPr>
          </a:lstStyle>
          <a:p>
            <a:pPr eaLnBrk="1" hangingPunct="1"/>
            <a:fld id="{2630BC76-BFF1-4ADB-86E8-E4DD6D1E255A}" type="slidenum">
              <a:rPr lang="en-US" altLang="en-US" sz="1300">
                <a:solidFill>
                  <a:schemeClr val="tx1"/>
                </a:solidFill>
                <a:latin typeface="Times New Roman" pitchFamily="18" charset="0"/>
              </a:rPr>
              <a:pPr eaLnBrk="1" hangingPunct="1"/>
              <a:t>2</a:t>
            </a:fld>
            <a:endParaRPr lang="en-US" altLang="en-US" sz="1300">
              <a:solidFill>
                <a:schemeClr val="tx1"/>
              </a:solidFill>
              <a:latin typeface="Times New Roman" pitchFamily="18" charset="0"/>
            </a:endParaRPr>
          </a:p>
        </p:txBody>
      </p:sp>
    </p:spTree>
    <p:extLst>
      <p:ext uri="{BB962C8B-B14F-4D97-AF65-F5344CB8AC3E}">
        <p14:creationId xmlns:p14="http://schemas.microsoft.com/office/powerpoint/2010/main" xmlns="" val="88529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23FDB-2977-4C07-9207-5254070115A0}" type="slidenum">
              <a:rPr lang="en-US" smtClean="0"/>
              <a:pPr/>
              <a:t>5</a:t>
            </a:fld>
            <a:endParaRPr lang="en-US"/>
          </a:p>
        </p:txBody>
      </p:sp>
    </p:spTree>
    <p:extLst>
      <p:ext uri="{BB962C8B-B14F-4D97-AF65-F5344CB8AC3E}">
        <p14:creationId xmlns:p14="http://schemas.microsoft.com/office/powerpoint/2010/main" xmlns="" val="56900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23FDB-2977-4C07-9207-5254070115A0}" type="slidenum">
              <a:rPr lang="en-US" smtClean="0"/>
              <a:pPr/>
              <a:t>6</a:t>
            </a:fld>
            <a:endParaRPr lang="en-US"/>
          </a:p>
        </p:txBody>
      </p:sp>
    </p:spTree>
    <p:extLst>
      <p:ext uri="{BB962C8B-B14F-4D97-AF65-F5344CB8AC3E}">
        <p14:creationId xmlns:p14="http://schemas.microsoft.com/office/powerpoint/2010/main" xmlns="" val="34826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At-large Members</a:t>
            </a:r>
          </a:p>
          <a:p>
            <a:r>
              <a:rPr lang="en-US" dirty="0" smtClean="0"/>
              <a:t>At-large member is an individual who is a member of SHRM but is not affiliated with a local chapter.</a:t>
            </a:r>
          </a:p>
          <a:p>
            <a:r>
              <a:rPr lang="en-US" dirty="0" smtClean="0"/>
              <a:t>Recruiting at-large members to your chapter is a great way to increase SHRM membership in your chapter.</a:t>
            </a:r>
          </a:p>
          <a:p>
            <a:r>
              <a:rPr lang="en-US" dirty="0" smtClean="0"/>
              <a:t>Online membership application includes a required field for indicating chapter membership.</a:t>
            </a:r>
          </a:p>
          <a:p>
            <a:endParaRPr lang="en-US" dirty="0" smtClean="0"/>
          </a:p>
          <a:p>
            <a:r>
              <a:rPr lang="en-US" dirty="0" smtClean="0"/>
              <a:t>Local Members Only (LMOs)</a:t>
            </a:r>
          </a:p>
          <a:p>
            <a:r>
              <a:rPr lang="en-US" dirty="0" smtClean="0"/>
              <a:t>An LMO is an individual who belongs to a local chapter but is not a SHRM member.</a:t>
            </a:r>
          </a:p>
          <a:p>
            <a:r>
              <a:rPr lang="en-US" dirty="0" smtClean="0"/>
              <a:t>Promote benefits of joining SHRM to your LMOs.</a:t>
            </a:r>
          </a:p>
          <a:p>
            <a:r>
              <a:rPr lang="en-US" dirty="0" smtClean="0"/>
              <a:t>Discount offered to first-time SHRM members via a promotional code (0118).</a:t>
            </a:r>
          </a:p>
          <a:p>
            <a:r>
              <a:rPr lang="en-US" dirty="0" smtClean="0"/>
              <a:t>Strengthens partnership between SHRM and the chapter.</a:t>
            </a:r>
          </a:p>
          <a:p>
            <a:endParaRPr lang="en-US" dirty="0" smtClean="0"/>
          </a:p>
          <a:p>
            <a:pPr>
              <a:buFont typeface="Times" pitchFamily="18" charset="0"/>
              <a:buChar char="•"/>
            </a:pPr>
            <a:r>
              <a:rPr lang="en-US" altLang="en-US" b="1" dirty="0" smtClean="0"/>
              <a:t>Primary Members</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Member of more than one chapter (multi-member) who designates one chapter as the primary chapter (this chapter receives CFSP for the member).</a:t>
            </a:r>
          </a:p>
          <a:p>
            <a:pPr lvl="1">
              <a:buFont typeface="Times" pitchFamily="18" charset="0"/>
              <a:buChar char="•"/>
            </a:pP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buFont typeface="Times" pitchFamily="18" charset="0"/>
              <a:buChar char="•"/>
            </a:pPr>
            <a:r>
              <a:rPr lang="en-US" altLang="en-US" b="1" dirty="0" smtClean="0"/>
              <a:t>Multi-Members</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Member of SHRM who maintains membership in multiple chapters.  Primary chapter affiliation is with another SHRM affiliate chapter.  A chapter would receive credit for chapter affiliation percentage purposes for multi-members but </a:t>
            </a:r>
            <a:r>
              <a:rPr lang="en-US" altLang="en-US" sz="1800" u="sng" dirty="0">
                <a:solidFill>
                  <a:schemeClr val="tx1">
                    <a:lumMod val="65000"/>
                    <a:lumOff val="35000"/>
                  </a:schemeClr>
                </a:solidFill>
                <a:latin typeface="Microsoft Sans Serif" panose="020B0604020202020204" pitchFamily="34" charset="0"/>
                <a:cs typeface="Microsoft Sans Serif" panose="020B0604020202020204" pitchFamily="34" charset="0"/>
              </a:rPr>
              <a:t>not</a:t>
            </a: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 for CFSP</a:t>
            </a:r>
          </a:p>
          <a:p>
            <a:pPr lvl="1">
              <a:buFont typeface="Times" pitchFamily="18" charset="0"/>
              <a:buChar char="•"/>
            </a:pPr>
            <a:endPar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buFont typeface="Times" charset="0"/>
              <a:buChar char="•"/>
              <a:defRPr/>
            </a:pPr>
            <a:r>
              <a:rPr lang="en-US" dirty="0" smtClean="0">
                <a:ea typeface="MS PGothic" pitchFamily="34" charset="-128"/>
              </a:rPr>
              <a:t>Primary Chapter Designation Form </a:t>
            </a:r>
            <a:r>
              <a:rPr lang="en-US" b="1" dirty="0" smtClean="0">
                <a:ea typeface="MS PGothic" pitchFamily="34" charset="-128"/>
              </a:rPr>
              <a:t>submission deadline – NEW!  </a:t>
            </a:r>
          </a:p>
          <a:p>
            <a:pPr lvl="1">
              <a:defRPr/>
            </a:pP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From January – November, CDFs must be received by the 5</a:t>
            </a:r>
            <a:r>
              <a:rPr lang="en-US" sz="1800" baseline="300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th</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 business day </a:t>
            </a:r>
            <a:r>
              <a:rPr lang="en-US" sz="1800" u="sng"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prior</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 to the end of the month to be processed.</a:t>
            </a:r>
          </a:p>
          <a:p>
            <a:pPr lvl="1">
              <a:defRPr/>
            </a:pP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For December, must be received by December 15</a:t>
            </a:r>
            <a:r>
              <a:rPr lang="en-US" sz="1800" baseline="300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th</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 to be processed by the end of the year.</a:t>
            </a:r>
          </a:p>
          <a:p>
            <a:r>
              <a:rPr lang="en-US" dirty="0" smtClean="0"/>
              <a:t>While a SHRM member may belong to more than one affiliated chapter, only </a:t>
            </a:r>
            <a:r>
              <a:rPr lang="en-US" u="sng" dirty="0" smtClean="0"/>
              <a:t>one</a:t>
            </a:r>
            <a:r>
              <a:rPr lang="en-US" dirty="0" smtClean="0"/>
              <a:t> chapter may be designated as that member's primary chapter.  The member is free to change that designation as he/she wishes.  Primary Chapter Designation Forms are signed directives </a:t>
            </a:r>
            <a:r>
              <a:rPr lang="en-US" dirty="0" smtClean="0">
                <a:solidFill>
                  <a:schemeClr val="accent6">
                    <a:lumMod val="75000"/>
                  </a:schemeClr>
                </a:solidFill>
              </a:rPr>
              <a:t>from the member to SHRM authorizing SHRM to change his/her primary chapter designation.</a:t>
            </a:r>
          </a:p>
          <a:p>
            <a:r>
              <a:rPr lang="en-US" dirty="0" smtClean="0"/>
              <a:t>The form is completed by the member and faxed or emailed to SHRM.  Upon receipt of the executed form, the member's primary chapter will be changed.  To ensure changes are made during the appropriate month, submission deadlines are in place.</a:t>
            </a:r>
          </a:p>
          <a:p>
            <a:pPr lvl="1">
              <a:buFont typeface="Times" pitchFamily="18"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EC23FDB-2977-4C07-9207-5254070115A0}" type="slidenum">
              <a:rPr lang="en-US" smtClean="0"/>
              <a:pPr/>
              <a:t>11</a:t>
            </a:fld>
            <a:endParaRPr lang="en-US"/>
          </a:p>
        </p:txBody>
      </p:sp>
    </p:spTree>
    <p:extLst>
      <p:ext uri="{BB962C8B-B14F-4D97-AF65-F5344CB8AC3E}">
        <p14:creationId xmlns:p14="http://schemas.microsoft.com/office/powerpoint/2010/main" xmlns="" val="29634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23FDB-2977-4C07-9207-5254070115A0}" type="slidenum">
              <a:rPr lang="en-US" smtClean="0"/>
              <a:pPr/>
              <a:t>12</a:t>
            </a:fld>
            <a:endParaRPr lang="en-US"/>
          </a:p>
        </p:txBody>
      </p:sp>
    </p:spTree>
    <p:extLst>
      <p:ext uri="{BB962C8B-B14F-4D97-AF65-F5344CB8AC3E}">
        <p14:creationId xmlns:p14="http://schemas.microsoft.com/office/powerpoint/2010/main" xmlns="" val="249486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23FDB-2977-4C07-9207-5254070115A0}" type="slidenum">
              <a:rPr lang="en-US" smtClean="0"/>
              <a:pPr/>
              <a:t>13</a:t>
            </a:fld>
            <a:endParaRPr lang="en-US"/>
          </a:p>
        </p:txBody>
      </p:sp>
    </p:spTree>
    <p:extLst>
      <p:ext uri="{BB962C8B-B14F-4D97-AF65-F5344CB8AC3E}">
        <p14:creationId xmlns:p14="http://schemas.microsoft.com/office/powerpoint/2010/main" xmlns="" val="354782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E22A8-F210-45F2-BB22-D5B763146A86}" type="slidenum">
              <a:rPr lang="en-US" smtClean="0"/>
              <a:pPr/>
              <a:t>14</a:t>
            </a:fld>
            <a:endParaRPr lang="en-US"/>
          </a:p>
        </p:txBody>
      </p:sp>
    </p:spTree>
    <p:extLst>
      <p:ext uri="{BB962C8B-B14F-4D97-AF65-F5344CB8AC3E}">
        <p14:creationId xmlns:p14="http://schemas.microsoft.com/office/powerpoint/2010/main" xmlns="" val="386159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23FDB-2977-4C07-9207-5254070115A0}" type="slidenum">
              <a:rPr lang="en-US" smtClean="0"/>
              <a:pPr/>
              <a:t>15</a:t>
            </a:fld>
            <a:endParaRPr lang="en-US"/>
          </a:p>
        </p:txBody>
      </p:sp>
    </p:spTree>
    <p:extLst>
      <p:ext uri="{BB962C8B-B14F-4D97-AF65-F5344CB8AC3E}">
        <p14:creationId xmlns:p14="http://schemas.microsoft.com/office/powerpoint/2010/main" xmlns="" val="72842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4B3E64-B5C2-4F53-B0BE-01AE7F37782A}"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23402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B3E64-B5C2-4F53-B0BE-01AE7F37782A}"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232141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B3E64-B5C2-4F53-B0BE-01AE7F37782A}"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306601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fld id="{5FDF9E0B-CD77-48B5-B457-CFA9371F9D6F}" type="slidenum">
              <a:rPr lang="en-US" sz="800">
                <a:latin typeface="Microsoft Sans Serif" pitchFamily="34" charset="0"/>
                <a:cs typeface="Microsoft Sans Serif" pitchFamily="34" charset="0"/>
              </a:rPr>
              <a:pPr algn="ctr">
                <a:defRPr/>
              </a:pPr>
              <a:t>‹#›</a:t>
            </a:fld>
            <a:endParaRPr lang="en-US" sz="800" dirty="0">
              <a:latin typeface="Microsoft Sans Serif" pitchFamily="34" charset="0"/>
              <a:cs typeface="Microsoft Sans Serif" pitchFamily="34" charset="0"/>
            </a:endParaRPr>
          </a:p>
        </p:txBody>
      </p:sp>
      <p:sp>
        <p:nvSpPr>
          <p:cNvPr id="7" name="Title 6"/>
          <p:cNvSpPr>
            <a:spLocks noGrp="1"/>
          </p:cNvSpPr>
          <p:nvPr>
            <p:ph type="title"/>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pPr>
              <a:defRPr/>
            </a:pPr>
            <a:fld id="{B1B56C13-8D0C-422B-ACA6-D1D6214AC5EC}" type="datetime1">
              <a:rPr lang="en-US"/>
              <a:pPr>
                <a:defRPr/>
              </a:pPr>
              <a:t>2/14/2014</a:t>
            </a:fld>
            <a:endParaRPr lang="en-US" dirty="0"/>
          </a:p>
        </p:txBody>
      </p:sp>
    </p:spTree>
    <p:extLst>
      <p:ext uri="{BB962C8B-B14F-4D97-AF65-F5344CB8AC3E}">
        <p14:creationId xmlns:p14="http://schemas.microsoft.com/office/powerpoint/2010/main" xmlns="" val="41480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ectangle 5"/>
          <p:cNvSpPr/>
          <p:nvPr userDrawn="1"/>
        </p:nvSpPr>
        <p:spPr>
          <a:xfrm>
            <a:off x="0" y="4719638"/>
            <a:ext cx="212725" cy="19859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239713" y="4719638"/>
            <a:ext cx="6275387" cy="19859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918450" y="4719638"/>
            <a:ext cx="1225550" cy="19859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6561138" y="5588000"/>
            <a:ext cx="1306512" cy="1117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0"/>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61138" y="4719638"/>
            <a:ext cx="13589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0"/>
          </p:nvPr>
        </p:nvSpPr>
        <p:spPr>
          <a:xfrm>
            <a:off x="1524000" y="1676400"/>
            <a:ext cx="3962400" cy="609600"/>
          </a:xfrm>
          <a:prstGeom prst="rect">
            <a:avLst/>
          </a:prstGeom>
        </p:spPr>
        <p:txBody>
          <a:bodyPr>
            <a:noAutofit/>
          </a:bodyPr>
          <a:lstStyle>
            <a:lvl1pPr marL="0" indent="0" algn="ctr">
              <a:buNone/>
              <a:defRPr sz="3200" baseline="0">
                <a:solidFill>
                  <a:schemeClr val="accent6">
                    <a:lumMod val="75000"/>
                  </a:schemeClr>
                </a:solidFill>
                <a:latin typeface="Microsoft Sans Serif" pitchFamily="34" charset="0"/>
                <a:cs typeface="Microsoft Sans Serif" pitchFamily="34" charset="0"/>
              </a:defRPr>
            </a:lvl1pPr>
          </a:lstStyle>
          <a:p>
            <a:pPr lvl="0"/>
            <a:r>
              <a:rPr lang="en-US" smtClean="0"/>
              <a:t>Click to edit Master text styles</a:t>
            </a:r>
          </a:p>
        </p:txBody>
      </p:sp>
      <p:sp>
        <p:nvSpPr>
          <p:cNvPr id="15" name="Text Placeholder 13"/>
          <p:cNvSpPr>
            <a:spLocks noGrp="1"/>
          </p:cNvSpPr>
          <p:nvPr>
            <p:ph type="body" sz="quarter" idx="11"/>
          </p:nvPr>
        </p:nvSpPr>
        <p:spPr>
          <a:xfrm>
            <a:off x="762000" y="2133600"/>
            <a:ext cx="8001000" cy="914400"/>
          </a:xfrm>
          <a:prstGeom prst="rect">
            <a:avLst/>
          </a:prstGeom>
        </p:spPr>
        <p:txBody>
          <a:bodyPr>
            <a:noAutofit/>
          </a:bodyPr>
          <a:lstStyle>
            <a:lvl1pPr marL="0" indent="0" algn="ctr">
              <a:buNone/>
              <a:defRPr sz="5600" baseline="0">
                <a:solidFill>
                  <a:schemeClr val="tx1"/>
                </a:solidFill>
                <a:latin typeface="Microsoft Sans Serif" pitchFamily="34" charset="0"/>
                <a:cs typeface="Microsoft Sans Serif" pitchFamily="34" charset="0"/>
              </a:defRPr>
            </a:lvl1pPr>
          </a:lstStyle>
          <a:p>
            <a:pPr lvl="0"/>
            <a:r>
              <a:rPr lang="en-US" smtClean="0"/>
              <a:t>Click to edit Master text styles</a:t>
            </a:r>
          </a:p>
        </p:txBody>
      </p:sp>
      <p:sp>
        <p:nvSpPr>
          <p:cNvPr id="16" name="Text Placeholder 13"/>
          <p:cNvSpPr>
            <a:spLocks noGrp="1"/>
          </p:cNvSpPr>
          <p:nvPr>
            <p:ph type="body" sz="quarter" idx="12"/>
          </p:nvPr>
        </p:nvSpPr>
        <p:spPr>
          <a:xfrm>
            <a:off x="1396046" y="2971800"/>
            <a:ext cx="6147754" cy="1066800"/>
          </a:xfrm>
          <a:prstGeom prst="rect">
            <a:avLst/>
          </a:prstGeom>
        </p:spPr>
        <p:txBody>
          <a:bodyPr>
            <a:noAutofit/>
          </a:bodyPr>
          <a:lstStyle>
            <a:lvl1pPr marL="0" indent="0" algn="ctr">
              <a:buNone/>
              <a:defRPr sz="6600" baseline="0">
                <a:solidFill>
                  <a:schemeClr val="accent5">
                    <a:lumMod val="50000"/>
                  </a:schemeClr>
                </a:solidFill>
                <a:latin typeface="Microsoft Sans Serif" pitchFamily="34" charset="0"/>
                <a:cs typeface="Microsoft Sans Serif" pitchFamily="34" charset="0"/>
              </a:defRPr>
            </a:lvl1pPr>
          </a:lstStyle>
          <a:p>
            <a:pPr lvl="0"/>
            <a:r>
              <a:rPr lang="en-US" smtClean="0"/>
              <a:t>Click to edit Master text styles</a:t>
            </a:r>
          </a:p>
        </p:txBody>
      </p:sp>
      <p:sp>
        <p:nvSpPr>
          <p:cNvPr id="5" name="Text Placeholder 4"/>
          <p:cNvSpPr>
            <a:spLocks noGrp="1"/>
          </p:cNvSpPr>
          <p:nvPr>
            <p:ph type="body" sz="quarter" idx="13"/>
          </p:nvPr>
        </p:nvSpPr>
        <p:spPr>
          <a:xfrm>
            <a:off x="990600" y="457200"/>
            <a:ext cx="4876800" cy="45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5783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04990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2163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8511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22787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7920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385508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B3E64-B5C2-4F53-B0BE-01AE7F37782A}"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2892787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9396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702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5330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35934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8951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31130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6002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2613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86316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36073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B3E64-B5C2-4F53-B0BE-01AE7F37782A}"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298113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2/14/2014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xmlns="" val="16950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686720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41288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userDrawn="1"/>
        </p:nvSpPr>
        <p:spPr>
          <a:xfrm>
            <a:off x="0" y="330200"/>
            <a:ext cx="7848600" cy="660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589992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504426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89221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13565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64827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73816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2082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4B3E64-B5C2-4F53-B0BE-01AE7F37782A}"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2917267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19110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06329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9512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4B3E64-B5C2-4F53-B0BE-01AE7F37782A}" type="datetimeFigureOut">
              <a:rPr lang="en-US" smtClean="0"/>
              <a:pPr/>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1288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4B3E64-B5C2-4F53-B0BE-01AE7F37782A}" type="datetimeFigureOut">
              <a:rPr lang="en-US" smtClean="0"/>
              <a:pPr/>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120798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B3E64-B5C2-4F53-B0BE-01AE7F37782A}" type="datetimeFigureOut">
              <a:rPr lang="en-US" smtClean="0"/>
              <a:pPr/>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128151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B3E64-B5C2-4F53-B0BE-01AE7F37782A}"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95570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B3E64-B5C2-4F53-B0BE-01AE7F37782A}"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68597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B3E64-B5C2-4F53-B0BE-01AE7F37782A}" type="datetimeFigureOut">
              <a:rPr lang="en-US" smtClean="0"/>
              <a:pPr/>
              <a:t>2/14/2014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198F5-7E73-4C22-B1BA-F1F1D023ACBB}" type="slidenum">
              <a:rPr lang="en-US" smtClean="0"/>
              <a:pPr/>
              <a:t>‹#›</a:t>
            </a:fld>
            <a:endParaRPr lang="en-US"/>
          </a:p>
        </p:txBody>
      </p:sp>
    </p:spTree>
    <p:extLst>
      <p:ext uri="{BB962C8B-B14F-4D97-AF65-F5344CB8AC3E}">
        <p14:creationId xmlns:p14="http://schemas.microsoft.com/office/powerpoint/2010/main" xmlns="" val="367606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95FBECEA-5E85-4815-809A-5A779891D23F}" type="datetimeFigureOut">
              <a:rPr lang="en-US" smtClean="0">
                <a:solidFill>
                  <a:prstClr val="black">
                    <a:tint val="75000"/>
                  </a:prstClr>
                </a:solidFill>
              </a:rPr>
              <a:pPr/>
              <a:t>2/14/2014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E4E900B5-C7FB-4940-B686-2606FF79CD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960156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www.shrm.org/about/foundation/products/Pages/SHRMFoundationDVDs.aspx"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hyperlink" Target="http://www.hrci.org/hrci-info-hub" TargetMode="Externa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mailto:Dianna.gould@shrm.org"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mailto:Kimberly.goodwin@shrm.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dianna.gould@shrm.org"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sz="quarter" idx="11"/>
          </p:nvPr>
        </p:nvSpPr>
        <p:spPr>
          <a:xfrm>
            <a:off x="762000" y="1066800"/>
            <a:ext cx="8001000" cy="3429000"/>
          </a:xfrm>
        </p:spPr>
        <p:txBody>
          <a:bodyPr/>
          <a:lstStyle/>
          <a:p>
            <a:r>
              <a:rPr lang="en-US" sz="4800" dirty="0" smtClean="0"/>
              <a:t>Alaska State Council Meeting</a:t>
            </a:r>
          </a:p>
          <a:p>
            <a:r>
              <a:rPr lang="en-US" sz="4800" dirty="0" smtClean="0"/>
              <a:t>SHRM Update</a:t>
            </a:r>
          </a:p>
          <a:p>
            <a:endParaRPr lang="en-US" sz="4800" dirty="0"/>
          </a:p>
        </p:txBody>
      </p:sp>
      <p:sp>
        <p:nvSpPr>
          <p:cNvPr id="4" name="Text Placeholder 3"/>
          <p:cNvSpPr>
            <a:spLocks noGrp="1"/>
          </p:cNvSpPr>
          <p:nvPr>
            <p:ph type="body" sz="quarter" idx="12"/>
          </p:nvPr>
        </p:nvSpPr>
        <p:spPr>
          <a:xfrm>
            <a:off x="0" y="5029200"/>
            <a:ext cx="6705600" cy="1524000"/>
          </a:xfrm>
        </p:spPr>
        <p:txBody>
          <a:bodyPr rtlCol="0"/>
          <a:lstStyle/>
          <a:p>
            <a:pPr eaLnBrk="1" fontAlgn="auto" hangingPunct="1">
              <a:spcAft>
                <a:spcPts val="0"/>
              </a:spcAft>
              <a:defRPr/>
            </a:pPr>
            <a:r>
              <a:rPr lang="en-US" sz="2600" dirty="0" smtClean="0"/>
              <a:t>February 15, 2014</a:t>
            </a:r>
          </a:p>
          <a:p>
            <a:pPr eaLnBrk="1" fontAlgn="auto" hangingPunct="1">
              <a:spcAft>
                <a:spcPts val="0"/>
              </a:spcAft>
              <a:defRPr/>
            </a:pPr>
            <a:r>
              <a:rPr lang="en-US" sz="2600" dirty="0" smtClean="0"/>
              <a:t>Dianna Gould, </a:t>
            </a:r>
            <a:r>
              <a:rPr lang="en-US" sz="1800" dirty="0" smtClean="0"/>
              <a:t>SPHR, CAE</a:t>
            </a:r>
          </a:p>
          <a:p>
            <a:pPr eaLnBrk="1" fontAlgn="auto" hangingPunct="1">
              <a:spcAft>
                <a:spcPts val="0"/>
              </a:spcAft>
              <a:defRPr/>
            </a:pPr>
            <a:r>
              <a:rPr lang="en-US" sz="2600" dirty="0" smtClean="0"/>
              <a:t>PW Field Services Director</a:t>
            </a:r>
            <a:endParaRPr lang="en-US" sz="2600" dirty="0"/>
          </a:p>
        </p:txBody>
      </p:sp>
    </p:spTree>
    <p:extLst>
      <p:ext uri="{BB962C8B-B14F-4D97-AF65-F5344CB8AC3E}">
        <p14:creationId xmlns:p14="http://schemas.microsoft.com/office/powerpoint/2010/main" xmlns="" val="2895862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defRPr/>
            </a:pPr>
            <a:r>
              <a:rPr lang="en-US" b="1" dirty="0" smtClean="0"/>
              <a:t>Membership Award Status</a:t>
            </a:r>
          </a:p>
        </p:txBody>
      </p:sp>
      <p:sp>
        <p:nvSpPr>
          <p:cNvPr id="3076" name="Rectangle 3"/>
          <p:cNvSpPr>
            <a:spLocks noGrp="1" noChangeArrowheads="1"/>
          </p:cNvSpPr>
          <p:nvPr>
            <p:ph type="body" sz="quarter" idx="13"/>
          </p:nvPr>
        </p:nvSpPr>
        <p:spPr/>
        <p:txBody>
          <a:bodyPr/>
          <a:lstStyle/>
          <a:p>
            <a:pPr marL="0" indent="0" algn="ctr" eaLnBrk="1" hangingPunct="1">
              <a:buFont typeface="Times" charset="0"/>
              <a:buNone/>
              <a:defRPr/>
            </a:pPr>
            <a:endParaRPr lang="en-US" b="1" dirty="0" smtClean="0">
              <a:cs typeface="Calibri" pitchFamily="34" charset="0"/>
            </a:endParaRPr>
          </a:p>
          <a:p>
            <a:pPr marL="0" indent="0" algn="ctr" eaLnBrk="1" hangingPunct="1">
              <a:buFont typeface="Times" charset="0"/>
              <a:buNone/>
              <a:defRPr/>
            </a:pPr>
            <a:endParaRPr lang="en-US" b="1" dirty="0">
              <a:cs typeface="Calibri" pitchFamily="34" charset="0"/>
            </a:endParaRPr>
          </a:p>
          <a:p>
            <a:pPr marL="0" indent="0" algn="ctr" eaLnBrk="1" hangingPunct="1">
              <a:buFont typeface="Times" charset="0"/>
              <a:buNone/>
              <a:defRPr/>
            </a:pPr>
            <a:endParaRPr lang="en-US" b="1" dirty="0" smtClean="0">
              <a:cs typeface="Calibri" pitchFamily="34" charset="0"/>
            </a:endParaRPr>
          </a:p>
          <a:p>
            <a:pPr marL="0" indent="0" algn="ctr" eaLnBrk="1" hangingPunct="1">
              <a:buFont typeface="Times" charset="0"/>
              <a:buNone/>
              <a:defRPr/>
            </a:pPr>
            <a:r>
              <a:rPr lang="en-US" sz="2800" b="1" dirty="0" smtClean="0">
                <a:cs typeface="Calibri" pitchFamily="34" charset="0"/>
              </a:rPr>
              <a:t>1% - 3.99% </a:t>
            </a:r>
          </a:p>
          <a:p>
            <a:pPr marL="0" indent="0" algn="ctr" eaLnBrk="1" hangingPunct="1">
              <a:buFont typeface="Times" charset="0"/>
              <a:buNone/>
              <a:defRPr/>
            </a:pPr>
            <a:r>
              <a:rPr lang="en-US" sz="2800" b="1" dirty="0" smtClean="0">
                <a:cs typeface="Calibri" pitchFamily="34" charset="0"/>
              </a:rPr>
              <a:t>STAR</a:t>
            </a:r>
          </a:p>
          <a:p>
            <a:pPr marL="0" indent="0" algn="ctr" eaLnBrk="1" hangingPunct="1">
              <a:buFont typeface="Times" charset="0"/>
              <a:buNone/>
              <a:defRPr/>
            </a:pPr>
            <a:endParaRPr lang="en-US" sz="2800" b="1" dirty="0" smtClean="0">
              <a:cs typeface="Calibri" pitchFamily="34" charset="0"/>
            </a:endParaRPr>
          </a:p>
          <a:p>
            <a:pPr marL="0" indent="0" algn="ctr" eaLnBrk="1" hangingPunct="1">
              <a:buFont typeface="Times" charset="0"/>
              <a:buNone/>
              <a:defRPr/>
            </a:pPr>
            <a:endParaRPr lang="en-US" sz="2800" b="1" dirty="0">
              <a:cs typeface="Calibri" pitchFamily="34" charset="0"/>
            </a:endParaRPr>
          </a:p>
          <a:p>
            <a:pPr marL="0" indent="0" algn="ctr" eaLnBrk="1" hangingPunct="1">
              <a:buFont typeface="Times" charset="0"/>
              <a:buNone/>
              <a:defRPr/>
            </a:pPr>
            <a:endParaRPr lang="en-US" sz="2800" b="1" dirty="0">
              <a:cs typeface="Calibri" pitchFamily="34" charset="0"/>
            </a:endParaRPr>
          </a:p>
          <a:p>
            <a:pPr marL="0" indent="0" algn="ctr" eaLnBrk="1" hangingPunct="1">
              <a:buFont typeface="Times" charset="0"/>
              <a:buNone/>
              <a:defRPr/>
            </a:pPr>
            <a:r>
              <a:rPr lang="en-US" sz="2800" b="1" dirty="0" smtClean="0">
                <a:cs typeface="Calibri" pitchFamily="34" charset="0"/>
              </a:rPr>
              <a:t>4% or more  </a:t>
            </a:r>
          </a:p>
          <a:p>
            <a:pPr marL="0" indent="0" algn="ctr" eaLnBrk="1" hangingPunct="1">
              <a:buFont typeface="Times" charset="0"/>
              <a:buNone/>
              <a:defRPr/>
            </a:pPr>
            <a:r>
              <a:rPr lang="en-US" sz="2800" b="1" dirty="0" smtClean="0">
                <a:cs typeface="Calibri" pitchFamily="34" charset="0"/>
              </a:rPr>
              <a:t>SUPERSTAR</a:t>
            </a:r>
          </a:p>
          <a:p>
            <a:pPr eaLnBrk="1" hangingPunct="1">
              <a:buFont typeface="Times" charset="0"/>
              <a:buChar char="•"/>
              <a:defRPr/>
            </a:pPr>
            <a:endParaRPr lang="en-US" sz="2800" dirty="0" smtClean="0">
              <a:cs typeface="Calibri" pitchFamily="34" charset="0"/>
            </a:endParaRPr>
          </a:p>
        </p:txBody>
      </p:sp>
      <p:sp>
        <p:nvSpPr>
          <p:cNvPr id="71683" name="Slide Number Placeholder 3"/>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fld id="{3C880CE8-F384-4CFF-A8D1-1FA7A1D84641}" type="slidenum">
              <a:rPr lang="en-US" altLang="en-US" sz="900" smtClean="0">
                <a:solidFill>
                  <a:srgbClr val="7F9CC3"/>
                </a:solidFill>
                <a:ea typeface="ＭＳ Ｐゴシック" pitchFamily="34" charset="-128"/>
              </a:rPr>
              <a:pPr eaLnBrk="1" hangingPunct="1"/>
              <a:t>10</a:t>
            </a:fld>
            <a:endParaRPr lang="en-US" altLang="en-US" sz="900" smtClean="0">
              <a:solidFill>
                <a:srgbClr val="7F9CC3"/>
              </a:solidFill>
              <a:ea typeface="ＭＳ Ｐゴシック" pitchFamily="34" charset="-128"/>
            </a:endParaRPr>
          </a:p>
        </p:txBody>
      </p:sp>
      <p:pic>
        <p:nvPicPr>
          <p:cNvPr id="11266" name="Picture 2" descr="http://nahra.shrm.org/sites/nahra.shrm.org/files/Member-Star-Superstar-Logo-201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4164169"/>
            <a:ext cx="2930615" cy="2280229"/>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md.shrm.org/sites/md.shrm.org/files/website%20header%202013.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492" r="18722" b="43068"/>
          <a:stretch/>
        </p:blipFill>
        <p:spPr bwMode="auto">
          <a:xfrm>
            <a:off x="5410200" y="1490730"/>
            <a:ext cx="2678806" cy="26734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171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Membership Reports</a:t>
            </a:r>
            <a:endParaRPr lang="en-US" dirty="0"/>
          </a:p>
        </p:txBody>
      </p:sp>
      <p:sp>
        <p:nvSpPr>
          <p:cNvPr id="3" name="Text Placeholder 2"/>
          <p:cNvSpPr>
            <a:spLocks noGrp="1"/>
          </p:cNvSpPr>
          <p:nvPr>
            <p:ph type="body" sz="quarter" idx="13"/>
          </p:nvPr>
        </p:nvSpPr>
        <p:spPr>
          <a:xfrm>
            <a:off x="1109585" y="1042543"/>
            <a:ext cx="7577216" cy="329057"/>
          </a:xfrm>
        </p:spPr>
        <p:txBody>
          <a:bodyPr/>
          <a:lstStyle/>
          <a:p>
            <a:r>
              <a:rPr lang="en-US" dirty="0" smtClean="0"/>
              <a:t>Sent to </a:t>
            </a:r>
            <a:r>
              <a:rPr lang="en-US" dirty="0"/>
              <a:t>State Council Directors, State Council Membership Directors, Chapter Presidents &amp; CMPs</a:t>
            </a:r>
          </a:p>
        </p:txBody>
      </p:sp>
      <p:sp>
        <p:nvSpPr>
          <p:cNvPr id="4" name="Text Placeholder 3"/>
          <p:cNvSpPr>
            <a:spLocks noGrp="1"/>
          </p:cNvSpPr>
          <p:nvPr>
            <p:ph type="body" sz="quarter" idx="14"/>
          </p:nvPr>
        </p:nvSpPr>
        <p:spPr>
          <a:xfrm>
            <a:off x="1106424" y="5867400"/>
            <a:ext cx="7296912" cy="838200"/>
          </a:xfrm>
        </p:spPr>
        <p:txBody>
          <a:bodyPr>
            <a:normAutofit fontScale="85000" lnSpcReduction="20000"/>
          </a:bodyPr>
          <a:lstStyle/>
          <a:p>
            <a:r>
              <a:rPr lang="en-US" dirty="0" smtClean="0"/>
              <a:t>At the bottom of the report are tabs for each state in the region.  Compare year-end numbers with current month.  Also note member growth/loss and percent change.  PLEASE NOTE that </a:t>
            </a:r>
            <a:r>
              <a:rPr lang="en-US" dirty="0" smtClean="0">
                <a:solidFill>
                  <a:srgbClr val="FF0000"/>
                </a:solidFill>
              </a:rPr>
              <a:t>LMO numbers are captured only ONCE per year, </a:t>
            </a:r>
            <a:r>
              <a:rPr lang="en-US" dirty="0" smtClean="0"/>
              <a:t>during the audit.  LMO numbers on this report will NOT CHANGE.</a:t>
            </a:r>
            <a:endParaRPr lang="en-US" dirty="0"/>
          </a:p>
        </p:txBody>
      </p:sp>
      <p:pic>
        <p:nvPicPr>
          <p:cNvPr id="5" name="Picture 4"/>
          <p:cNvPicPr>
            <a:picLocks noChangeAspect="1"/>
          </p:cNvPicPr>
          <p:nvPr/>
        </p:nvPicPr>
        <p:blipFill rotWithShape="1">
          <a:blip r:embed="rId3" cstate="print"/>
          <a:srcRect l="1875" t="28322" r="11205" b="6123"/>
          <a:stretch/>
        </p:blipFill>
        <p:spPr>
          <a:xfrm>
            <a:off x="-5443" y="1752600"/>
            <a:ext cx="9149443" cy="4114800"/>
          </a:xfrm>
          <a:prstGeom prst="rect">
            <a:avLst/>
          </a:prstGeom>
        </p:spPr>
      </p:pic>
    </p:spTree>
    <p:extLst>
      <p:ext uri="{BB962C8B-B14F-4D97-AF65-F5344CB8AC3E}">
        <p14:creationId xmlns:p14="http://schemas.microsoft.com/office/powerpoint/2010/main" xmlns="" val="174211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468" t="21796" r="16827" b="9486"/>
          <a:stretch>
            <a:fillRect/>
          </a:stretch>
        </p:blipFill>
        <p:spPr bwMode="auto">
          <a:xfrm>
            <a:off x="1219200" y="1379112"/>
            <a:ext cx="71628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a:xfrm>
            <a:off x="3132137" y="1676400"/>
            <a:ext cx="3336925" cy="4572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lumMod val="75000"/>
                </a:schemeClr>
              </a:solidFill>
            </a:endParaRPr>
          </a:p>
        </p:txBody>
      </p:sp>
      <p:sp>
        <p:nvSpPr>
          <p:cNvPr id="46084" name="Rectangle 2"/>
          <p:cNvSpPr>
            <a:spLocks noGrp="1" noChangeArrowheads="1"/>
          </p:cNvSpPr>
          <p:nvPr>
            <p:ph type="title"/>
          </p:nvPr>
        </p:nvSpPr>
        <p:spPr>
          <a:xfrm>
            <a:off x="3048" y="546443"/>
            <a:ext cx="9140952" cy="923330"/>
          </a:xfrm>
        </p:spPr>
        <p:txBody>
          <a:bodyPr/>
          <a:lstStyle/>
          <a:p>
            <a:pPr eaLnBrk="1" hangingPunct="1"/>
            <a:r>
              <a:rPr lang="en-US" altLang="en-US" b="1" dirty="0" smtClean="0"/>
              <a:t>RESOURCES: VLRC:  Chapter Activities Checklist by Month</a:t>
            </a:r>
          </a:p>
        </p:txBody>
      </p:sp>
      <p:sp>
        <p:nvSpPr>
          <p:cNvPr id="2" name="Text Placeholder 1"/>
          <p:cNvSpPr>
            <a:spLocks noGrp="1"/>
          </p:cNvSpPr>
          <p:nvPr>
            <p:ph type="body" sz="quarter" idx="13"/>
          </p:nvPr>
        </p:nvSpPr>
        <p:spPr/>
        <p:txBody>
          <a:bodyPr/>
          <a:lstStyle/>
          <a:p>
            <a:r>
              <a:rPr lang="en-US" dirty="0" smtClean="0"/>
              <a:t>Under Administration/President . . . </a:t>
            </a:r>
            <a:endParaRPr lang="en-US" dirty="0"/>
          </a:p>
        </p:txBody>
      </p:sp>
    </p:spTree>
    <p:extLst>
      <p:ext uri="{BB962C8B-B14F-4D97-AF65-F5344CB8AC3E}">
        <p14:creationId xmlns:p14="http://schemas.microsoft.com/office/powerpoint/2010/main" xmlns="" val="42404579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SHRM Monthly Update</a:t>
            </a:r>
            <a:endParaRPr lang="en-US" dirty="0"/>
          </a:p>
        </p:txBody>
      </p:sp>
      <p:sp>
        <p:nvSpPr>
          <p:cNvPr id="3" name="Text Placeholder 2"/>
          <p:cNvSpPr>
            <a:spLocks noGrp="1"/>
          </p:cNvSpPr>
          <p:nvPr>
            <p:ph type="body" sz="quarter" idx="13"/>
          </p:nvPr>
        </p:nvSpPr>
        <p:spPr/>
        <p:txBody>
          <a:bodyPr/>
          <a:lstStyle/>
          <a:p>
            <a:r>
              <a:rPr lang="en-US" dirty="0" smtClean="0"/>
              <a:t>Read each month!</a:t>
            </a:r>
            <a:endParaRPr lang="en-US" dirty="0"/>
          </a:p>
        </p:txBody>
      </p:sp>
      <p:sp>
        <p:nvSpPr>
          <p:cNvPr id="6" name="TextBox 2"/>
          <p:cNvSpPr txBox="1">
            <a:spLocks noChangeArrowheads="1"/>
          </p:cNvSpPr>
          <p:nvPr/>
        </p:nvSpPr>
        <p:spPr bwMode="auto">
          <a:xfrm>
            <a:off x="6096000" y="1"/>
            <a:ext cx="3048000" cy="1815882"/>
          </a:xfrm>
          <a:prstGeom prst="rect">
            <a:avLst/>
          </a:prstGeom>
          <a:solidFill>
            <a:schemeClr val="accent6">
              <a:lumMod val="40000"/>
              <a:lumOff val="60000"/>
            </a:schemeClr>
          </a:solidFill>
          <a:ln w="28575">
            <a:solidFill>
              <a:schemeClr val="tx1"/>
            </a:solidFill>
            <a:miter lim="800000"/>
            <a:headEnd/>
            <a:tailEnd/>
          </a:ln>
        </p:spPr>
        <p:txBody>
          <a:bodyPr wrap="square">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400" dirty="0">
                <a:solidFill>
                  <a:schemeClr val="tx1">
                    <a:lumMod val="50000"/>
                    <a:lumOff val="50000"/>
                  </a:schemeClr>
                </a:solidFill>
              </a:rPr>
              <a:t>Watch for this report to come each month from </a:t>
            </a:r>
            <a:r>
              <a:rPr lang="en-US" altLang="en-US" sz="1400" dirty="0" smtClean="0">
                <a:solidFill>
                  <a:schemeClr val="tx1">
                    <a:lumMod val="50000"/>
                    <a:lumOff val="50000"/>
                  </a:schemeClr>
                </a:solidFill>
              </a:rPr>
              <a:t>Nancy Miller.  </a:t>
            </a:r>
            <a:r>
              <a:rPr lang="en-US" altLang="en-US" sz="1400" dirty="0">
                <a:solidFill>
                  <a:schemeClr val="tx1">
                    <a:lumMod val="50000"/>
                    <a:lumOff val="50000"/>
                  </a:schemeClr>
                </a:solidFill>
              </a:rPr>
              <a:t>Look for conference call &amp; webinar dates, upcoming deadlines, important volunteer news from SHRM, upcoming events and conferences, new SHRM-member benefits, and contact information.  </a:t>
            </a:r>
          </a:p>
        </p:txBody>
      </p:sp>
      <p:pic>
        <p:nvPicPr>
          <p:cNvPr id="4" name="Picture 3"/>
          <p:cNvPicPr>
            <a:picLocks noChangeAspect="1"/>
          </p:cNvPicPr>
          <p:nvPr/>
        </p:nvPicPr>
        <p:blipFill rotWithShape="1">
          <a:blip r:embed="rId3" cstate="print"/>
          <a:srcRect l="17685" t="10738" r="19023" b="6527"/>
          <a:stretch/>
        </p:blipFill>
        <p:spPr>
          <a:xfrm>
            <a:off x="990600" y="1815882"/>
            <a:ext cx="8305800" cy="5042117"/>
          </a:xfrm>
          <a:prstGeom prst="rect">
            <a:avLst/>
          </a:prstGeom>
        </p:spPr>
      </p:pic>
    </p:spTree>
    <p:extLst>
      <p:ext uri="{BB962C8B-B14F-4D97-AF65-F5344CB8AC3E}">
        <p14:creationId xmlns:p14="http://schemas.microsoft.com/office/powerpoint/2010/main" xmlns="" val="3777939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46443"/>
            <a:ext cx="8077200" cy="507831"/>
          </a:xfrm>
        </p:spPr>
        <p:txBody>
          <a:bodyPr/>
          <a:lstStyle/>
          <a:p>
            <a:r>
              <a:rPr lang="en-US" dirty="0" smtClean="0"/>
              <a:t>SHRM – Membership Cartoon</a:t>
            </a:r>
            <a:endParaRPr lang="en-US" dirty="0"/>
          </a:p>
        </p:txBody>
      </p:sp>
      <p:sp>
        <p:nvSpPr>
          <p:cNvPr id="3" name="Text Placeholder 2"/>
          <p:cNvSpPr>
            <a:spLocks noGrp="1"/>
          </p:cNvSpPr>
          <p:nvPr>
            <p:ph type="body" sz="quarter" idx="13"/>
          </p:nvPr>
        </p:nvSpPr>
        <p:spPr/>
        <p:txBody>
          <a:bodyPr/>
          <a:lstStyle/>
          <a:p>
            <a:r>
              <a:rPr lang="en-US" dirty="0" smtClean="0"/>
              <a:t>www.shrm.org/cacartoon</a:t>
            </a:r>
            <a:endParaRPr lang="en-US" dirty="0"/>
          </a:p>
        </p:txBody>
      </p:sp>
      <p:pic>
        <p:nvPicPr>
          <p:cNvPr id="5" name="Picture 4"/>
          <p:cNvPicPr>
            <a:picLocks noChangeAspect="1"/>
          </p:cNvPicPr>
          <p:nvPr/>
        </p:nvPicPr>
        <p:blipFill rotWithShape="1">
          <a:blip r:embed="rId3" cstate="print"/>
          <a:srcRect l="6875" t="4445" r="9375" b="4445"/>
          <a:stretch/>
        </p:blipFill>
        <p:spPr>
          <a:xfrm>
            <a:off x="152400" y="1054274"/>
            <a:ext cx="8880698" cy="5434457"/>
          </a:xfrm>
          <a:prstGeom prst="rect">
            <a:avLst/>
          </a:prstGeom>
        </p:spPr>
      </p:pic>
    </p:spTree>
    <p:extLst>
      <p:ext uri="{BB962C8B-B14F-4D97-AF65-F5344CB8AC3E}">
        <p14:creationId xmlns:p14="http://schemas.microsoft.com/office/powerpoint/2010/main" xmlns="" val="3666715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b="1" dirty="0" smtClean="0"/>
              <a:t>Chapter Affiliation Brochure</a:t>
            </a:r>
          </a:p>
        </p:txBody>
      </p:sp>
      <p:sp>
        <p:nvSpPr>
          <p:cNvPr id="72707" name="Rectangle 3"/>
          <p:cNvSpPr>
            <a:spLocks noGrp="1" noChangeArrowheads="1"/>
          </p:cNvSpPr>
          <p:nvPr>
            <p:ph type="body" sz="quarter" idx="13"/>
          </p:nvPr>
        </p:nvSpPr>
        <p:spPr>
          <a:xfrm>
            <a:off x="1109584" y="1042543"/>
            <a:ext cx="7120015" cy="329057"/>
          </a:xfrm>
        </p:spPr>
        <p:txBody>
          <a:bodyPr/>
          <a:lstStyle/>
          <a:p>
            <a:pPr eaLnBrk="1" hangingPunct="1"/>
            <a:r>
              <a:rPr lang="en-US" altLang="en-US" dirty="0" smtClean="0"/>
              <a:t>Brochure is free to chapters and downloadable to handout at meetings</a:t>
            </a:r>
          </a:p>
          <a:p>
            <a:pPr eaLnBrk="1" hangingPunct="1"/>
            <a:endParaRPr lang="en-US" altLang="en-US" dirty="0" smtClean="0"/>
          </a:p>
        </p:txBody>
      </p:sp>
      <p:sp>
        <p:nvSpPr>
          <p:cNvPr id="3" name="Text Placeholder 2"/>
          <p:cNvSpPr>
            <a:spLocks noGrp="1"/>
          </p:cNvSpPr>
          <p:nvPr>
            <p:ph type="body" sz="quarter" idx="14"/>
          </p:nvPr>
        </p:nvSpPr>
        <p:spPr/>
        <p:txBody>
          <a:bodyPr/>
          <a:lstStyle/>
          <a:p>
            <a:r>
              <a:rPr lang="en-US" altLang="en-US" dirty="0"/>
              <a:t>Explains the value of chapter membership to SHRM members</a:t>
            </a:r>
          </a:p>
          <a:p>
            <a:endParaRPr lang="en-US" altLang="en-US" dirty="0"/>
          </a:p>
          <a:p>
            <a:r>
              <a:rPr lang="en-US" altLang="en-US" dirty="0"/>
              <a:t>Use it to contact at-large members to invite them to become chapter members</a:t>
            </a:r>
          </a:p>
          <a:p>
            <a:endParaRPr lang="en-US"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8695" t="8000" r="17826" b="7652"/>
          <a:stretch/>
        </p:blipFill>
        <p:spPr bwMode="auto">
          <a:xfrm>
            <a:off x="2743200" y="3352800"/>
            <a:ext cx="3945432" cy="327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23666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Foundation DVD Series</a:t>
            </a:r>
            <a:endParaRPr lang="en-US" dirty="0"/>
          </a:p>
        </p:txBody>
      </p:sp>
      <p:sp>
        <p:nvSpPr>
          <p:cNvPr id="3" name="Text Placeholder 2"/>
          <p:cNvSpPr>
            <a:spLocks noGrp="1"/>
          </p:cNvSpPr>
          <p:nvPr>
            <p:ph type="body" sz="quarter" idx="13"/>
          </p:nvPr>
        </p:nvSpPr>
        <p:spPr>
          <a:xfrm>
            <a:off x="1109584" y="1042543"/>
            <a:ext cx="7653415" cy="329057"/>
          </a:xfrm>
        </p:spPr>
        <p:txBody>
          <a:bodyPr/>
          <a:lstStyle/>
          <a:p>
            <a:r>
              <a:rPr lang="en-US" dirty="0" smtClean="0"/>
              <a:t>Pre-approved for HRCI credit as Chapter Program</a:t>
            </a:r>
            <a:endParaRPr lang="en-US" dirty="0"/>
          </a:p>
        </p:txBody>
      </p:sp>
      <p:sp>
        <p:nvSpPr>
          <p:cNvPr id="4" name="Text Placeholder 3"/>
          <p:cNvSpPr>
            <a:spLocks noGrp="1"/>
          </p:cNvSpPr>
          <p:nvPr>
            <p:ph type="body" sz="quarter" idx="14"/>
          </p:nvPr>
        </p:nvSpPr>
        <p:spPr/>
        <p:txBody>
          <a:bodyPr>
            <a:normAutofit fontScale="92500" lnSpcReduction="20000"/>
          </a:bodyPr>
          <a:lstStyle/>
          <a:p>
            <a:r>
              <a:rPr lang="en-US" dirty="0" smtClean="0"/>
              <a:t>NEW!  From </a:t>
            </a:r>
            <a:r>
              <a:rPr lang="en-US" dirty="0"/>
              <a:t>Local to Regional to Global Player: The Evolution of </a:t>
            </a:r>
            <a:r>
              <a:rPr lang="en-US" dirty="0" err="1"/>
              <a:t>Aramex</a:t>
            </a:r>
            <a:r>
              <a:rPr lang="en-US" dirty="0"/>
              <a:t> </a:t>
            </a:r>
            <a:r>
              <a:rPr lang="en-US" dirty="0" smtClean="0"/>
              <a:t>(Global)</a:t>
            </a:r>
            <a:endParaRPr lang="en-US" dirty="0"/>
          </a:p>
          <a:p>
            <a:r>
              <a:rPr lang="en-US" dirty="0"/>
              <a:t>Dollar </a:t>
            </a:r>
            <a:r>
              <a:rPr lang="en-US" dirty="0" smtClean="0"/>
              <a:t>General</a:t>
            </a:r>
            <a:r>
              <a:rPr lang="en-US" dirty="0"/>
              <a:t>: Serving </a:t>
            </a:r>
            <a:r>
              <a:rPr lang="en-US" dirty="0" smtClean="0"/>
              <a:t>Others--Dollar </a:t>
            </a:r>
            <a:r>
              <a:rPr lang="en-US" dirty="0"/>
              <a:t>General's Commitment to the Military </a:t>
            </a:r>
            <a:r>
              <a:rPr lang="en-US" dirty="0" smtClean="0"/>
              <a:t>Community (HR credit)</a:t>
            </a:r>
          </a:p>
          <a:p>
            <a:r>
              <a:rPr lang="en-US" dirty="0" smtClean="0"/>
              <a:t>Ernst and Young: Creating a Culture of Flexibility (HR credit)</a:t>
            </a:r>
          </a:p>
          <a:p>
            <a:r>
              <a:rPr lang="en-US" dirty="0" smtClean="0"/>
              <a:t>Doing </a:t>
            </a:r>
            <a:r>
              <a:rPr lang="en-US" dirty="0"/>
              <a:t>Well by Doing Good: Global Sustainability at Aditya Birla Group </a:t>
            </a:r>
            <a:r>
              <a:rPr lang="en-US" dirty="0" smtClean="0"/>
              <a:t>(Business </a:t>
            </a:r>
            <a:r>
              <a:rPr lang="en-US" dirty="0"/>
              <a:t>or </a:t>
            </a:r>
            <a:r>
              <a:rPr lang="en-US" dirty="0" smtClean="0"/>
              <a:t>Global </a:t>
            </a:r>
            <a:r>
              <a:rPr lang="en-US" dirty="0"/>
              <a:t>credit)</a:t>
            </a:r>
          </a:p>
          <a:p>
            <a:r>
              <a:rPr lang="en-US" dirty="0"/>
              <a:t>Once the Deal is Done: Making Mergers Work </a:t>
            </a:r>
            <a:r>
              <a:rPr lang="en-US" dirty="0" smtClean="0"/>
              <a:t>(Business </a:t>
            </a:r>
            <a:r>
              <a:rPr lang="en-US" dirty="0"/>
              <a:t>credit)</a:t>
            </a:r>
          </a:p>
          <a:p>
            <a:r>
              <a:rPr lang="en-US" dirty="0"/>
              <a:t>World Economic Forum: Creating Global Leaders </a:t>
            </a:r>
            <a:r>
              <a:rPr lang="en-US" dirty="0" smtClean="0"/>
              <a:t>(Business </a:t>
            </a:r>
            <a:r>
              <a:rPr lang="en-US" dirty="0"/>
              <a:t>or </a:t>
            </a:r>
            <a:r>
              <a:rPr lang="en-US" dirty="0" smtClean="0"/>
              <a:t>Global </a:t>
            </a:r>
            <a:r>
              <a:rPr lang="en-US" dirty="0"/>
              <a:t>credit)</a:t>
            </a:r>
          </a:p>
          <a:p>
            <a:r>
              <a:rPr lang="en-US" dirty="0"/>
              <a:t>Seeing Forward: Succession Planning at 3M </a:t>
            </a:r>
            <a:r>
              <a:rPr lang="en-US" dirty="0" smtClean="0"/>
              <a:t>(HR </a:t>
            </a:r>
            <a:r>
              <a:rPr lang="en-US" dirty="0"/>
              <a:t>credit)</a:t>
            </a:r>
          </a:p>
          <a:p>
            <a:r>
              <a:rPr lang="en-US" dirty="0"/>
              <a:t>Trust Travels: The Starbucks Story </a:t>
            </a:r>
            <a:r>
              <a:rPr lang="en-US" dirty="0" smtClean="0"/>
              <a:t>(Business </a:t>
            </a:r>
            <a:r>
              <a:rPr lang="en-US" dirty="0"/>
              <a:t>credit)</a:t>
            </a:r>
          </a:p>
          <a:p>
            <a:r>
              <a:rPr lang="en-US" dirty="0"/>
              <a:t>Ethics- The Fabric of Business </a:t>
            </a:r>
            <a:r>
              <a:rPr lang="en-US" dirty="0" smtClean="0"/>
              <a:t>(Business </a:t>
            </a:r>
            <a:r>
              <a:rPr lang="en-US" dirty="0"/>
              <a:t>credit)</a:t>
            </a:r>
          </a:p>
          <a:p>
            <a:r>
              <a:rPr lang="en-US" dirty="0"/>
              <a:t>Fueling the Talent Engine-Finding and Keeping High </a:t>
            </a:r>
            <a:r>
              <a:rPr lang="en-US" dirty="0" smtClean="0"/>
              <a:t>Performers(Business </a:t>
            </a:r>
            <a:r>
              <a:rPr lang="en-US" dirty="0"/>
              <a:t>credit)</a:t>
            </a:r>
          </a:p>
          <a:p>
            <a:r>
              <a:rPr lang="en-US" dirty="0"/>
              <a:t>HR in Alignment: The Link to Business Results</a:t>
            </a:r>
          </a:p>
          <a:p>
            <a:r>
              <a:rPr lang="en-US" dirty="0"/>
              <a:t>HR Role Models</a:t>
            </a:r>
          </a:p>
          <a:p>
            <a:r>
              <a:rPr lang="en-US" dirty="0" smtClean="0">
                <a:hlinkClick r:id="rId3"/>
              </a:rPr>
              <a:t>www.shrm.org/about/foundation/products/Pages/SHRMFoundationDVDs.aspx</a:t>
            </a:r>
            <a:endParaRPr lang="en-US" dirty="0"/>
          </a:p>
        </p:txBody>
      </p:sp>
      <p:pic>
        <p:nvPicPr>
          <p:cNvPr id="5" name="Picture 4" descr="C:\Users\strent\AppData\Local\Microsoft\Windows\Temporary Internet Files\Content.IE5\A53XLYRQ\MC900213063[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4114800"/>
            <a:ext cx="1804988"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6393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29625"/>
            <a:ext cx="7772400"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What’s New at HRCI</a:t>
            </a:r>
            <a:endParaRPr lang="en-US" sz="32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7315200" cy="4524315"/>
          </a:xfrm>
          <a:prstGeom prst="rect">
            <a:avLst/>
          </a:prstGeom>
          <a:noFill/>
        </p:spPr>
        <p:txBody>
          <a:bodyPr wrap="square" rtlCol="0">
            <a:spAutoFit/>
          </a:bodyPr>
          <a:lstStyle/>
          <a:p>
            <a:r>
              <a:rPr lang="en-US" sz="2400" b="1" i="1" dirty="0" smtClean="0">
                <a:latin typeface="Arial" panose="020B0604020202020204" pitchFamily="34" charset="0"/>
                <a:cs typeface="Arial" panose="020B0604020202020204" pitchFamily="34" charset="0"/>
              </a:rPr>
              <a:t>Recertification Policies and Procedures Updates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Birthday Rule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Recertification Fee Change from $100 to $150</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Specified Credit Terminology Changes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“Suspended” status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b="1" i="1" dirty="0" smtClean="0">
                <a:latin typeface="Arial" panose="020B0604020202020204" pitchFamily="34" charset="0"/>
                <a:cs typeface="Arial" panose="020B0604020202020204" pitchFamily="34" charset="0"/>
              </a:rPr>
              <a:t>New Recertification System Updates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Recertification Learning Plan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Email address as user ID</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Immediate notification for audit selection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b="1" i="1" dirty="0" smtClean="0">
                <a:latin typeface="Arial" panose="020B0604020202020204" pitchFamily="34" charset="0"/>
                <a:cs typeface="Arial" panose="020B0604020202020204" pitchFamily="34" charset="0"/>
              </a:rPr>
              <a:t>Helpful Resource</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68558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29625"/>
            <a:ext cx="7772400" cy="584775"/>
          </a:xfrm>
          <a:prstGeom prst="rect">
            <a:avLst/>
          </a:prstGeom>
          <a:noFill/>
        </p:spPr>
        <p:txBody>
          <a:bodyPr wrap="square" rtlCol="0">
            <a:spAutoFit/>
          </a:bodyPr>
          <a:lstStyle/>
          <a:p>
            <a:r>
              <a:rPr lang="en-US" sz="3200" b="1" dirty="0" smtClean="0">
                <a:solidFill>
                  <a:prstClr val="white"/>
                </a:solidFill>
                <a:latin typeface="Arial" panose="020B0604020202020204" pitchFamily="34" charset="0"/>
                <a:cs typeface="Arial" panose="020B0604020202020204" pitchFamily="34" charset="0"/>
              </a:rPr>
              <a:t>What’s New at HRCI</a:t>
            </a:r>
          </a:p>
        </p:txBody>
      </p:sp>
      <p:sp>
        <p:nvSpPr>
          <p:cNvPr id="5" name="TextBox 4"/>
          <p:cNvSpPr txBox="1"/>
          <p:nvPr/>
        </p:nvSpPr>
        <p:spPr>
          <a:xfrm>
            <a:off x="609600" y="2209800"/>
            <a:ext cx="7162800" cy="1938992"/>
          </a:xfrm>
          <a:prstGeom prst="rect">
            <a:avLst/>
          </a:prstGeom>
          <a:noFill/>
        </p:spPr>
        <p:txBody>
          <a:bodyPr wrap="square" rtlCol="0">
            <a:spAutoFit/>
          </a:bodyPr>
          <a:lstStyle/>
          <a:p>
            <a:r>
              <a:rPr lang="en-US" sz="2400" b="1" dirty="0" smtClean="0">
                <a:solidFill>
                  <a:prstClr val="black"/>
                </a:solidFill>
                <a:latin typeface="Arial" panose="020B0604020202020204" pitchFamily="34" charset="0"/>
                <a:cs typeface="Arial" panose="020B0604020202020204" pitchFamily="34" charset="0"/>
              </a:rPr>
              <a:t>Created the Info Hub</a:t>
            </a:r>
          </a:p>
          <a:p>
            <a:r>
              <a:rPr lang="en-US" sz="2400" b="1" dirty="0">
                <a:solidFill>
                  <a:prstClr val="black"/>
                </a:solidFill>
                <a:latin typeface="Arial" panose="020B0604020202020204" pitchFamily="34" charset="0"/>
                <a:cs typeface="Arial" panose="020B0604020202020204" pitchFamily="34" charset="0"/>
                <a:hlinkClick r:id="rId2"/>
              </a:rPr>
              <a:t>http://</a:t>
            </a:r>
            <a:r>
              <a:rPr lang="en-US" sz="2400" b="1" dirty="0" smtClean="0">
                <a:solidFill>
                  <a:prstClr val="black"/>
                </a:solidFill>
                <a:latin typeface="Arial" panose="020B0604020202020204" pitchFamily="34" charset="0"/>
                <a:cs typeface="Arial" panose="020B0604020202020204" pitchFamily="34" charset="0"/>
                <a:hlinkClick r:id="rId2"/>
              </a:rPr>
              <a:t>www.hrci.org/hrci-info-hub</a:t>
            </a:r>
            <a:endParaRPr lang="en-US" sz="2400" b="1" dirty="0" smtClean="0">
              <a:solidFill>
                <a:prstClr val="black"/>
              </a:solidFill>
              <a:latin typeface="Arial" panose="020B0604020202020204" pitchFamily="34" charset="0"/>
              <a:cs typeface="Arial" panose="020B0604020202020204" pitchFamily="34" charset="0"/>
            </a:endParaRPr>
          </a:p>
          <a:p>
            <a:endParaRPr lang="en-US" sz="2400" b="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Contains videos and step-by-step guides to walk-through the new recertification system</a:t>
            </a:r>
            <a:endParaRPr lang="en-US" sz="24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990600" y="1371600"/>
            <a:ext cx="5791200" cy="523220"/>
          </a:xfrm>
          <a:prstGeom prst="rect">
            <a:avLst/>
          </a:prstGeom>
          <a:noFill/>
        </p:spPr>
        <p:txBody>
          <a:bodyPr wrap="square" rtlCol="0">
            <a:spAutoFit/>
          </a:bodyPr>
          <a:lstStyle/>
          <a:p>
            <a:pPr algn="ctr"/>
            <a:r>
              <a:rPr lang="en-US" sz="2800" dirty="0" smtClean="0"/>
              <a:t>Helpful Resource</a:t>
            </a:r>
            <a:endParaRPr lang="en-US" sz="2800" dirty="0"/>
          </a:p>
        </p:txBody>
      </p:sp>
    </p:spTree>
    <p:extLst>
      <p:ext uri="{BB962C8B-B14F-4D97-AF65-F5344CB8AC3E}">
        <p14:creationId xmlns:p14="http://schemas.microsoft.com/office/powerpoint/2010/main" xmlns="" val="4047583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29625"/>
            <a:ext cx="7772400" cy="584775"/>
          </a:xfrm>
          <a:prstGeom prst="rect">
            <a:avLst/>
          </a:prstGeom>
          <a:noFill/>
        </p:spPr>
        <p:txBody>
          <a:bodyPr wrap="square" rtlCol="0">
            <a:spAutoFit/>
          </a:bodyPr>
          <a:lstStyle/>
          <a:p>
            <a:r>
              <a:rPr lang="en-US" sz="3200" b="1" dirty="0" smtClean="0">
                <a:solidFill>
                  <a:prstClr val="white"/>
                </a:solidFill>
                <a:latin typeface="Arial" panose="020B0604020202020204" pitchFamily="34" charset="0"/>
                <a:cs typeface="Arial" panose="020B0604020202020204" pitchFamily="34" charset="0"/>
              </a:rPr>
              <a:t>Pre-Approved Program Reminders</a:t>
            </a:r>
            <a:endParaRPr lang="en-US" sz="3200" b="1"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7315200" cy="4330416"/>
          </a:xfrm>
          <a:prstGeom prst="rect">
            <a:avLst/>
          </a:prstGeom>
          <a:noFill/>
        </p:spPr>
        <p:txBody>
          <a:bodyPr wrap="square" rtlCol="0">
            <a:spAutoFit/>
          </a:bodyPr>
          <a:lstStyle/>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Programs must be at least 1 hour in duration</a:t>
            </a: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Programs must focus on professional development, not personal development</a:t>
            </a: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Programs must have a direct tie to the HR Certification Institute’s Knowledge Bases</a:t>
            </a: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Programs must have clear learning objectives</a:t>
            </a: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Programs must be submitted for review </a:t>
            </a:r>
            <a:r>
              <a:rPr lang="en-US" b="1" dirty="0">
                <a:solidFill>
                  <a:prstClr val="black"/>
                </a:solidFill>
                <a:latin typeface="Arial" panose="020B0604020202020204" pitchFamily="34" charset="0"/>
                <a:cs typeface="Arial" panose="020B0604020202020204" pitchFamily="34" charset="0"/>
              </a:rPr>
              <a:t>at least 4 weeks </a:t>
            </a:r>
            <a:r>
              <a:rPr lang="en-US" dirty="0">
                <a:solidFill>
                  <a:prstClr val="black"/>
                </a:solidFill>
                <a:latin typeface="Arial" panose="020B0604020202020204" pitchFamily="34" charset="0"/>
                <a:cs typeface="Arial" panose="020B0604020202020204" pitchFamily="34" charset="0"/>
              </a:rPr>
              <a:t>prior to the event start </a:t>
            </a:r>
            <a:r>
              <a:rPr lang="en-US" dirty="0" smtClean="0">
                <a:solidFill>
                  <a:prstClr val="black"/>
                </a:solidFill>
                <a:latin typeface="Arial" panose="020B0604020202020204" pitchFamily="34" charset="0"/>
                <a:cs typeface="Arial" panose="020B0604020202020204" pitchFamily="34" charset="0"/>
              </a:rPr>
              <a:t>date</a:t>
            </a:r>
          </a:p>
          <a:p>
            <a:pPr lvl="2" indent="-457200">
              <a:lnSpc>
                <a:spcPct val="90000"/>
              </a:lnSpc>
              <a:buFont typeface="Arial" charset="0"/>
              <a:buChar char="•"/>
            </a:pPr>
            <a:r>
              <a:rPr lang="en-US" dirty="0" smtClean="0">
                <a:solidFill>
                  <a:prstClr val="black"/>
                </a:solidFill>
                <a:latin typeface="Arial" panose="020B0604020202020204" pitchFamily="34" charset="0"/>
                <a:cs typeface="Arial" panose="020B0604020202020204" pitchFamily="34" charset="0"/>
              </a:rPr>
              <a:t>At any given time, there are 500+ submissions in queue</a:t>
            </a:r>
          </a:p>
          <a:p>
            <a:pPr lvl="1" indent="-457200">
              <a:lnSpc>
                <a:spcPct val="90000"/>
              </a:lnSpc>
              <a:buFont typeface="Arial" charset="0"/>
              <a:buChar char="•"/>
            </a:pPr>
            <a:endParaRPr lang="en-US" dirty="0" smtClean="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r>
              <a:rPr lang="en-US" dirty="0" smtClean="0">
                <a:solidFill>
                  <a:prstClr val="black"/>
                </a:solidFill>
                <a:latin typeface="Arial" panose="020B0604020202020204" pitchFamily="34" charset="0"/>
                <a:cs typeface="Arial" panose="020B0604020202020204" pitchFamily="34" charset="0"/>
              </a:rPr>
              <a:t>Programs </a:t>
            </a:r>
            <a:r>
              <a:rPr lang="en-US" dirty="0">
                <a:solidFill>
                  <a:prstClr val="black"/>
                </a:solidFill>
                <a:latin typeface="Arial" panose="020B0604020202020204" pitchFamily="34" charset="0"/>
                <a:cs typeface="Arial" panose="020B0604020202020204" pitchFamily="34" charset="0"/>
              </a:rPr>
              <a:t>lasting over 3 hours, must have a detailed agenda included in the submission</a:t>
            </a: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76205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Volunteer Structure</a:t>
            </a:r>
            <a:endParaRPr lang="en-US" dirty="0"/>
          </a:p>
        </p:txBody>
      </p:sp>
      <p:sp>
        <p:nvSpPr>
          <p:cNvPr id="32770" name="Slide Number Placeholder 1"/>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fld id="{246DCADD-4F4B-4EEA-A6F3-74D709F806CA}" type="slidenum">
              <a:rPr lang="en-US" altLang="en-US" sz="900" smtClean="0">
                <a:solidFill>
                  <a:srgbClr val="7F9CC3"/>
                </a:solidFill>
                <a:ea typeface="ＭＳ Ｐゴシック" pitchFamily="34" charset="-128"/>
              </a:rPr>
              <a:pPr eaLnBrk="1" hangingPunct="1"/>
              <a:t>2</a:t>
            </a:fld>
            <a:endParaRPr lang="en-US" altLang="en-US" sz="900" smtClean="0">
              <a:solidFill>
                <a:srgbClr val="7F9CC3"/>
              </a:solidFill>
              <a:ea typeface="ＭＳ Ｐゴシック" pitchFamily="34" charset="-128"/>
            </a:endParaRPr>
          </a:p>
        </p:txBody>
      </p:sp>
      <p:sp>
        <p:nvSpPr>
          <p:cNvPr id="32772" name="AutoShape 3"/>
          <p:cNvSpPr>
            <a:spLocks noChangeAspect="1" noChangeArrowheads="1"/>
          </p:cNvSpPr>
          <p:nvPr/>
        </p:nvSpPr>
        <p:spPr bwMode="auto">
          <a:xfrm>
            <a:off x="3733800" y="1447800"/>
            <a:ext cx="1828800" cy="461963"/>
          </a:xfrm>
          <a:prstGeom prst="roundRect">
            <a:avLst>
              <a:gd name="adj" fmla="val 16667"/>
            </a:avLst>
          </a:prstGeom>
          <a:solidFill>
            <a:schemeClr val="accent6">
              <a:lumMod val="40000"/>
              <a:lumOff val="60000"/>
            </a:schemeClr>
          </a:solidFill>
          <a:ln w="22225">
            <a:solidFill>
              <a:srgbClr val="000082"/>
            </a:solidFill>
            <a:round/>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SHRM</a:t>
            </a:r>
            <a:r>
              <a:rPr lang="en-US" altLang="en-US" sz="1600" baseline="30000" dirty="0">
                <a:solidFill>
                  <a:schemeClr val="tx1">
                    <a:lumMod val="65000"/>
                    <a:lumOff val="35000"/>
                  </a:schemeClr>
                </a:solidFill>
                <a:latin typeface="Microsoft Sans Serif" panose="020B0604020202020204" pitchFamily="34" charset="0"/>
                <a:cs typeface="Microsoft Sans Serif" panose="020B0604020202020204" pitchFamily="34" charset="0"/>
              </a:rPr>
              <a:t>®</a:t>
            </a:r>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 Board</a:t>
            </a:r>
          </a:p>
        </p:txBody>
      </p:sp>
      <p:sp>
        <p:nvSpPr>
          <p:cNvPr id="32773" name="Rectangle 4"/>
          <p:cNvSpPr>
            <a:spLocks noChangeAspect="1" noChangeArrowheads="1"/>
          </p:cNvSpPr>
          <p:nvPr/>
        </p:nvSpPr>
        <p:spPr bwMode="auto">
          <a:xfrm>
            <a:off x="1600200" y="29718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Regional</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Councils</a:t>
            </a:r>
          </a:p>
        </p:txBody>
      </p:sp>
      <p:sp>
        <p:nvSpPr>
          <p:cNvPr id="32774" name="Rectangle 5"/>
          <p:cNvSpPr>
            <a:spLocks noChangeAspect="1" noChangeArrowheads="1"/>
          </p:cNvSpPr>
          <p:nvPr/>
        </p:nvSpPr>
        <p:spPr bwMode="auto">
          <a:xfrm>
            <a:off x="1600200" y="37338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State</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Councils</a:t>
            </a:r>
          </a:p>
        </p:txBody>
      </p:sp>
      <p:sp>
        <p:nvSpPr>
          <p:cNvPr id="32775" name="Rectangle 6"/>
          <p:cNvSpPr>
            <a:spLocks noChangeAspect="1" noChangeArrowheads="1"/>
          </p:cNvSpPr>
          <p:nvPr/>
        </p:nvSpPr>
        <p:spPr bwMode="auto">
          <a:xfrm>
            <a:off x="1600200" y="44196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Local</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Chapters</a:t>
            </a:r>
            <a:endParaRPr lang="en-US" altLang="en-US" sz="1200" baseline="300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
        <p:nvSpPr>
          <p:cNvPr id="32776" name="Text Box 7"/>
          <p:cNvSpPr txBox="1">
            <a:spLocks noChangeArrowheads="1"/>
          </p:cNvSpPr>
          <p:nvPr/>
        </p:nvSpPr>
        <p:spPr bwMode="auto">
          <a:xfrm>
            <a:off x="1600200" y="5334000"/>
            <a:ext cx="6858000" cy="276999"/>
          </a:xfrm>
          <a:prstGeom prst="rect">
            <a:avLst/>
          </a:prstGeom>
          <a:solidFill>
            <a:schemeClr val="accent6"/>
          </a:solidFill>
          <a:ln w="22225">
            <a:solidFill>
              <a:srgbClr val="006666"/>
            </a:solidFill>
            <a:miter lim="800000"/>
            <a:headEnd/>
            <a:tailEnd/>
          </a:ln>
        </p:spPr>
        <p:txBody>
          <a:bodyPr>
            <a:spAutoFit/>
          </a:bodyPr>
          <a:lstStyle>
            <a:lvl1pPr eaLnBrk="0" hangingPunct="0">
              <a:tabLst>
                <a:tab pos="2865438" algn="ctr"/>
              </a:tabLst>
              <a:defRPr sz="2400">
                <a:solidFill>
                  <a:srgbClr val="0A4B80"/>
                </a:solidFill>
                <a:latin typeface="Arial" charset="0"/>
                <a:cs typeface="Times New Roman" pitchFamily="18" charset="0"/>
              </a:defRPr>
            </a:lvl1pPr>
            <a:lvl2pPr marL="742950" indent="-285750" eaLnBrk="0" hangingPunct="0">
              <a:tabLst>
                <a:tab pos="2865438" algn="ctr"/>
              </a:tabLst>
              <a:defRPr sz="2400">
                <a:solidFill>
                  <a:srgbClr val="0A4B80"/>
                </a:solidFill>
                <a:latin typeface="Arial" charset="0"/>
                <a:cs typeface="Times New Roman" pitchFamily="18" charset="0"/>
              </a:defRPr>
            </a:lvl2pPr>
            <a:lvl3pPr marL="1143000" indent="-228600" eaLnBrk="0" hangingPunct="0">
              <a:tabLst>
                <a:tab pos="2865438" algn="ctr"/>
              </a:tabLst>
              <a:defRPr sz="2400">
                <a:solidFill>
                  <a:srgbClr val="0A4B80"/>
                </a:solidFill>
                <a:latin typeface="Arial" charset="0"/>
                <a:cs typeface="Times New Roman" pitchFamily="18" charset="0"/>
              </a:defRPr>
            </a:lvl3pPr>
            <a:lvl4pPr marL="1600200" indent="-228600" eaLnBrk="0" hangingPunct="0">
              <a:tabLst>
                <a:tab pos="2865438" algn="ctr"/>
              </a:tabLst>
              <a:defRPr sz="2400">
                <a:solidFill>
                  <a:srgbClr val="0A4B80"/>
                </a:solidFill>
                <a:latin typeface="Arial" charset="0"/>
                <a:cs typeface="Times New Roman" pitchFamily="18" charset="0"/>
              </a:defRPr>
            </a:lvl4pPr>
            <a:lvl5pPr marL="2057400" indent="-228600" eaLnBrk="0" hangingPunct="0">
              <a:tabLst>
                <a:tab pos="2865438" algn="ctr"/>
              </a:tabLst>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9pPr>
          </a:lstStyle>
          <a:p>
            <a:pPr eaLnBrk="1" hangingPunct="1"/>
            <a:r>
              <a:rPr lang="en-US" altLang="en-US" sz="1200" b="1" dirty="0">
                <a:solidFill>
                  <a:srgbClr val="000066"/>
                </a:solidFill>
                <a:cs typeface="Arial" charset="0"/>
              </a:rPr>
              <a:t>	</a:t>
            </a: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Staff Support</a:t>
            </a:r>
          </a:p>
        </p:txBody>
      </p:sp>
      <p:sp>
        <p:nvSpPr>
          <p:cNvPr id="32777" name="Text Box 8"/>
          <p:cNvSpPr txBox="1">
            <a:spLocks noChangeArrowheads="1"/>
          </p:cNvSpPr>
          <p:nvPr/>
        </p:nvSpPr>
        <p:spPr bwMode="auto">
          <a:xfrm>
            <a:off x="6172200" y="2286000"/>
            <a:ext cx="2286000" cy="2590800"/>
          </a:xfrm>
          <a:prstGeom prst="rect">
            <a:avLst/>
          </a:prstGeom>
          <a:solidFill>
            <a:schemeClr val="bg1">
              <a:lumMod val="85000"/>
            </a:schemeClr>
          </a:solidFill>
          <a:ln w="22225">
            <a:solidFill>
              <a:srgbClr val="006666"/>
            </a:solidFill>
            <a:miter lim="800000"/>
            <a:headEnd/>
            <a:tailEnd/>
          </a:ln>
        </p:spPr>
        <p:txBody>
          <a:bodyPr rIns="0"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a:t>
            </a:r>
            <a:r>
              <a:rPr lang="en-US" altLang="en-US" sz="1000" u="sng" dirty="0">
                <a:solidFill>
                  <a:schemeClr val="tx1">
                    <a:lumMod val="65000"/>
                    <a:lumOff val="35000"/>
                  </a:schemeClr>
                </a:solidFill>
                <a:latin typeface="Microsoft Sans Serif" panose="020B0604020202020204" pitchFamily="34" charset="0"/>
                <a:cs typeface="Microsoft Sans Serif" panose="020B0604020202020204" pitchFamily="34" charset="0"/>
              </a:rPr>
              <a:t>HR Expertise Networks</a:t>
            </a:r>
          </a:p>
          <a:p>
            <a:pPr eaLnBrk="1" hangingPunct="1"/>
            <a:endParaRPr lang="en-US" altLang="en-US" sz="1000" u="sng"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Ethics</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Global</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Labor Relations</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Workplace Diversity</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HR Technology</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HR Disciplines – Includes:</a:t>
            </a:r>
          </a:p>
          <a:p>
            <a:pPr eaLnBrk="1" hangingPunct="1"/>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Talent Management,                        Compensation, Benefits, Organizational Development, Employee Relations, Employee Health, Safety &amp; Security</a:t>
            </a:r>
          </a:p>
        </p:txBody>
      </p:sp>
      <p:sp>
        <p:nvSpPr>
          <p:cNvPr id="32778" name="AutoShape 9"/>
          <p:cNvSpPr>
            <a:spLocks noChangeAspect="1" noChangeArrowheads="1"/>
          </p:cNvSpPr>
          <p:nvPr/>
        </p:nvSpPr>
        <p:spPr bwMode="auto">
          <a:xfrm>
            <a:off x="6553200" y="1447800"/>
            <a:ext cx="1600200" cy="461963"/>
          </a:xfrm>
          <a:prstGeom prst="roundRect">
            <a:avLst>
              <a:gd name="adj" fmla="val 16667"/>
            </a:avLst>
          </a:prstGeom>
          <a:solidFill>
            <a:schemeClr val="accent6">
              <a:lumMod val="40000"/>
              <a:lumOff val="60000"/>
            </a:schemeClr>
          </a:solidFill>
          <a:ln w="22225">
            <a:solidFill>
              <a:srgbClr val="000082"/>
            </a:solidFill>
            <a:prstDash val="sysDot"/>
            <a:round/>
            <a:headEnd/>
            <a:tailEnd/>
          </a:ln>
        </p:spPr>
        <p:txBody>
          <a:bodyPr lIns="0" tIns="0" rIns="0" bIns="0"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Governance Committee*</a:t>
            </a:r>
          </a:p>
        </p:txBody>
      </p:sp>
      <p:sp>
        <p:nvSpPr>
          <p:cNvPr id="32779" name="Rectangle 10"/>
          <p:cNvSpPr>
            <a:spLocks noChangeArrowheads="1"/>
          </p:cNvSpPr>
          <p:nvPr/>
        </p:nvSpPr>
        <p:spPr bwMode="auto">
          <a:xfrm>
            <a:off x="3733800" y="2286000"/>
            <a:ext cx="1828800" cy="2590800"/>
          </a:xfrm>
          <a:prstGeom prst="rect">
            <a:avLst/>
          </a:prstGeom>
          <a:solidFill>
            <a:schemeClr val="accent6"/>
          </a:solidFill>
          <a:ln w="9525">
            <a:solidFill>
              <a:srgbClr val="160B8C"/>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endParaRPr lang="en-US" altLang="en-US" sz="1200" b="1">
              <a:solidFill>
                <a:schemeClr val="bg1"/>
              </a:solidFill>
              <a:cs typeface="Arial" charset="0"/>
            </a:endParaRPr>
          </a:p>
        </p:txBody>
      </p:sp>
      <p:sp>
        <p:nvSpPr>
          <p:cNvPr id="32780" name="Line 11"/>
          <p:cNvSpPr>
            <a:spLocks noChangeShapeType="1"/>
          </p:cNvSpPr>
          <p:nvPr/>
        </p:nvSpPr>
        <p:spPr bwMode="auto">
          <a:xfrm flipV="1">
            <a:off x="4648200" y="4876800"/>
            <a:ext cx="0" cy="4572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1" name="Line 12"/>
          <p:cNvSpPr>
            <a:spLocks noChangeShapeType="1"/>
          </p:cNvSpPr>
          <p:nvPr/>
        </p:nvSpPr>
        <p:spPr bwMode="auto">
          <a:xfrm flipV="1">
            <a:off x="7391400" y="4800600"/>
            <a:ext cx="0" cy="4572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2" name="Line 13"/>
          <p:cNvSpPr>
            <a:spLocks noChangeShapeType="1"/>
          </p:cNvSpPr>
          <p:nvPr/>
        </p:nvSpPr>
        <p:spPr bwMode="auto">
          <a:xfrm flipH="1">
            <a:off x="2971800" y="46482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3" name="Line 14"/>
          <p:cNvSpPr>
            <a:spLocks noChangeShapeType="1"/>
          </p:cNvSpPr>
          <p:nvPr/>
        </p:nvSpPr>
        <p:spPr bwMode="auto">
          <a:xfrm flipH="1">
            <a:off x="5486400" y="35814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4" name="Line 15"/>
          <p:cNvSpPr>
            <a:spLocks noChangeShapeType="1"/>
          </p:cNvSpPr>
          <p:nvPr/>
        </p:nvSpPr>
        <p:spPr bwMode="auto">
          <a:xfrm flipH="1">
            <a:off x="2971800" y="39624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5" name="Line 16"/>
          <p:cNvSpPr>
            <a:spLocks noChangeShapeType="1"/>
          </p:cNvSpPr>
          <p:nvPr/>
        </p:nvSpPr>
        <p:spPr bwMode="auto">
          <a:xfrm flipH="1">
            <a:off x="5562600" y="1676400"/>
            <a:ext cx="9906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6" name="Rectangle 17"/>
          <p:cNvSpPr>
            <a:spLocks noChangeAspect="1" noChangeArrowheads="1"/>
          </p:cNvSpPr>
          <p:nvPr/>
        </p:nvSpPr>
        <p:spPr bwMode="auto">
          <a:xfrm>
            <a:off x="1600200" y="22860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Membership</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Advisory Council</a:t>
            </a:r>
          </a:p>
        </p:txBody>
      </p:sp>
      <p:sp>
        <p:nvSpPr>
          <p:cNvPr id="32787" name="Text Box 18"/>
          <p:cNvSpPr txBox="1">
            <a:spLocks noChangeArrowheads="1"/>
          </p:cNvSpPr>
          <p:nvPr/>
        </p:nvSpPr>
        <p:spPr bwMode="auto">
          <a:xfrm>
            <a:off x="3886200" y="3352800"/>
            <a:ext cx="1600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Members</a:t>
            </a:r>
          </a:p>
        </p:txBody>
      </p:sp>
      <p:cxnSp>
        <p:nvCxnSpPr>
          <p:cNvPr id="32788" name="AutoShape 19"/>
          <p:cNvCxnSpPr>
            <a:cxnSpLocks noChangeShapeType="1"/>
            <a:stCxn id="32772" idx="1"/>
            <a:endCxn id="32786" idx="0"/>
          </p:cNvCxnSpPr>
          <p:nvPr/>
        </p:nvCxnSpPr>
        <p:spPr bwMode="auto">
          <a:xfrm rot="10800000" flipV="1">
            <a:off x="2286000" y="1679575"/>
            <a:ext cx="1436688" cy="595313"/>
          </a:xfrm>
          <a:prstGeom prst="bentConnector2">
            <a:avLst/>
          </a:prstGeom>
          <a:noFill/>
          <a:ln w="9525">
            <a:solidFill>
              <a:srgbClr val="006666"/>
            </a:solidFill>
            <a:miter lim="800000"/>
            <a:headEnd type="triangle" w="med" len="med"/>
            <a:tailEnd type="triangle" w="med" len="med"/>
          </a:ln>
          <a:extLst>
            <a:ext uri="{909E8E84-426E-40DD-AFC4-6F175D3DCCD1}">
              <a14:hiddenFill xmlns:a14="http://schemas.microsoft.com/office/drawing/2010/main" xmlns="">
                <a:noFill/>
              </a14:hiddenFill>
            </a:ext>
          </a:extLst>
        </p:spPr>
      </p:cxnSp>
      <p:sp>
        <p:nvSpPr>
          <p:cNvPr id="32789" name="Line 21"/>
          <p:cNvSpPr>
            <a:spLocks noChangeShapeType="1"/>
          </p:cNvSpPr>
          <p:nvPr/>
        </p:nvSpPr>
        <p:spPr bwMode="auto">
          <a:xfrm flipV="1">
            <a:off x="2286000" y="2667000"/>
            <a:ext cx="0" cy="2286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90" name="Line 22"/>
          <p:cNvSpPr>
            <a:spLocks noChangeShapeType="1"/>
          </p:cNvSpPr>
          <p:nvPr/>
        </p:nvSpPr>
        <p:spPr bwMode="auto">
          <a:xfrm flipV="1">
            <a:off x="2286000" y="3429000"/>
            <a:ext cx="0" cy="3048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91" name="Line 23"/>
          <p:cNvSpPr>
            <a:spLocks noChangeShapeType="1"/>
          </p:cNvSpPr>
          <p:nvPr/>
        </p:nvSpPr>
        <p:spPr bwMode="auto">
          <a:xfrm flipV="1">
            <a:off x="2286000" y="4191000"/>
            <a:ext cx="0" cy="2286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92" name="Line 24"/>
          <p:cNvSpPr>
            <a:spLocks noChangeShapeType="1"/>
          </p:cNvSpPr>
          <p:nvPr/>
        </p:nvSpPr>
        <p:spPr bwMode="auto">
          <a:xfrm flipV="1">
            <a:off x="2286000" y="4876800"/>
            <a:ext cx="0" cy="4572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93" name="Line 25"/>
          <p:cNvSpPr>
            <a:spLocks noChangeShapeType="1"/>
          </p:cNvSpPr>
          <p:nvPr/>
        </p:nvSpPr>
        <p:spPr bwMode="auto">
          <a:xfrm flipH="1">
            <a:off x="2971800" y="32004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94" name="Line 26"/>
          <p:cNvSpPr>
            <a:spLocks noChangeShapeType="1"/>
          </p:cNvSpPr>
          <p:nvPr/>
        </p:nvSpPr>
        <p:spPr bwMode="auto">
          <a:xfrm flipH="1">
            <a:off x="2971800" y="25146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95" name="Line 27"/>
          <p:cNvSpPr>
            <a:spLocks noChangeShapeType="1"/>
          </p:cNvSpPr>
          <p:nvPr/>
        </p:nvSpPr>
        <p:spPr bwMode="auto">
          <a:xfrm flipV="1">
            <a:off x="4572000" y="19050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96" name="Line 28"/>
          <p:cNvSpPr>
            <a:spLocks noChangeShapeType="1"/>
          </p:cNvSpPr>
          <p:nvPr/>
        </p:nvSpPr>
        <p:spPr bwMode="auto">
          <a:xfrm flipV="1">
            <a:off x="7315200" y="1905000"/>
            <a:ext cx="0" cy="3810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563887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91180"/>
            <a:ext cx="7772400" cy="523220"/>
          </a:xfrm>
          <a:prstGeom prst="rect">
            <a:avLst/>
          </a:prstGeom>
          <a:noFill/>
        </p:spPr>
        <p:txBody>
          <a:bodyPr wrap="square" rtlCol="0">
            <a:spAutoFit/>
          </a:bodyPr>
          <a:lstStyle/>
          <a:p>
            <a:r>
              <a:rPr lang="en-US" sz="2800" b="1" dirty="0" smtClean="0">
                <a:solidFill>
                  <a:prstClr val="white"/>
                </a:solidFill>
                <a:latin typeface="Arial" panose="020B0604020202020204" pitchFamily="34" charset="0"/>
                <a:cs typeface="Arial" panose="020B0604020202020204" pitchFamily="34" charset="0"/>
              </a:rPr>
              <a:t>Pre-Approved Program Reminders (cont.)</a:t>
            </a:r>
            <a:endParaRPr lang="en-US" sz="2800" b="1"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457200" y="1371600"/>
            <a:ext cx="7315200" cy="3333220"/>
          </a:xfrm>
          <a:prstGeom prst="rect">
            <a:avLst/>
          </a:prstGeom>
          <a:noFill/>
        </p:spPr>
        <p:txBody>
          <a:bodyPr wrap="square" rtlCol="0">
            <a:spAutoFit/>
          </a:bodyPr>
          <a:lstStyle/>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Remember – </a:t>
            </a:r>
            <a:r>
              <a:rPr lang="en-US" b="1" i="1" dirty="0">
                <a:solidFill>
                  <a:prstClr val="black"/>
                </a:solidFill>
                <a:latin typeface="Arial" panose="020B0604020202020204" pitchFamily="34" charset="0"/>
                <a:cs typeface="Arial" panose="020B0604020202020204" pitchFamily="34" charset="0"/>
              </a:rPr>
              <a:t>if the host organization knows their event has been pre-approved in the past or by another organization – reference this information during the submission </a:t>
            </a:r>
            <a:r>
              <a:rPr lang="en-US" b="1" i="1" dirty="0" smtClean="0">
                <a:solidFill>
                  <a:prstClr val="black"/>
                </a:solidFill>
                <a:latin typeface="Arial" panose="020B0604020202020204" pitchFamily="34" charset="0"/>
                <a:cs typeface="Arial" panose="020B0604020202020204" pitchFamily="34" charset="0"/>
              </a:rPr>
              <a:t>process</a:t>
            </a:r>
            <a:endParaRPr lang="en-US" b="1" i="1" dirty="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Programs are only valid during the year they are submitted – if there is a popular event that is offered each year, make sure it is submitted early</a:t>
            </a: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a:p>
            <a:pPr lvl="1" indent="-457200">
              <a:lnSpc>
                <a:spcPct val="90000"/>
              </a:lnSpc>
              <a:buFont typeface="Arial" charset="0"/>
              <a:buChar char="•"/>
            </a:pPr>
            <a:r>
              <a:rPr lang="en-US" dirty="0">
                <a:solidFill>
                  <a:prstClr val="black"/>
                </a:solidFill>
                <a:latin typeface="Arial" panose="020B0604020202020204" pitchFamily="34" charset="0"/>
                <a:cs typeface="Arial" panose="020B0604020202020204" pitchFamily="34" charset="0"/>
              </a:rPr>
              <a:t>Make sure attendees are provided with documentation of the program/program ID, in the event their recertification application is </a:t>
            </a:r>
            <a:r>
              <a:rPr lang="en-US" dirty="0" smtClean="0">
                <a:solidFill>
                  <a:prstClr val="black"/>
                </a:solidFill>
                <a:latin typeface="Arial" panose="020B0604020202020204" pitchFamily="34" charset="0"/>
                <a:cs typeface="Arial" panose="020B0604020202020204" pitchFamily="34" charset="0"/>
              </a:rPr>
              <a:t>audited</a:t>
            </a:r>
          </a:p>
          <a:p>
            <a:pPr lvl="1" indent="-457200">
              <a:lnSpc>
                <a:spcPct val="90000"/>
              </a:lnSpc>
              <a:buFont typeface="Arial" charset="0"/>
              <a:buChar char="•"/>
            </a:pPr>
            <a:endParaRPr lang="en-US" dirty="0">
              <a:solidFill>
                <a:prstClr val="black"/>
              </a:solidFill>
              <a:latin typeface="Arial" panose="020B0604020202020204" pitchFamily="34" charset="0"/>
              <a:cs typeface="Arial" panose="020B0604020202020204" pitchFamily="34" charset="0"/>
            </a:endParaRPr>
          </a:p>
          <a:p>
            <a:pPr marL="0" lvl="1">
              <a:lnSpc>
                <a:spcPct val="90000"/>
              </a:lnSpc>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91328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Q &amp;</a:t>
            </a:r>
            <a:r>
              <a:rPr lang="en-US" dirty="0"/>
              <a:t> </a:t>
            </a:r>
            <a:r>
              <a:rPr lang="en-US" dirty="0" smtClean="0"/>
              <a:t>A’s</a:t>
            </a:r>
            <a:endParaRPr lang="en-US" dirty="0"/>
          </a:p>
        </p:txBody>
      </p:sp>
      <p:sp>
        <p:nvSpPr>
          <p:cNvPr id="3" name="Text Placeholder 2"/>
          <p:cNvSpPr>
            <a:spLocks noGrp="1"/>
          </p:cNvSpPr>
          <p:nvPr>
            <p:ph type="body" sz="quarter" idx="13"/>
          </p:nvPr>
        </p:nvSpPr>
        <p:spPr/>
        <p:txBody>
          <a:bodyPr/>
          <a:lstStyle/>
          <a:p>
            <a:r>
              <a:rPr lang="en-US" dirty="0" smtClean="0"/>
              <a:t>Knowledge Development Division</a:t>
            </a:r>
            <a:endParaRPr lang="en-US" dirty="0"/>
          </a:p>
        </p:txBody>
      </p:sp>
      <p:pic>
        <p:nvPicPr>
          <p:cNvPr id="5" name="Picture 4"/>
          <p:cNvPicPr>
            <a:picLocks noChangeAspect="1"/>
          </p:cNvPicPr>
          <p:nvPr/>
        </p:nvPicPr>
        <p:blipFill rotWithShape="1">
          <a:blip r:embed="rId3" cstate="print"/>
          <a:srcRect l="7500" t="3687" r="10772" b="4438"/>
          <a:stretch/>
        </p:blipFill>
        <p:spPr>
          <a:xfrm>
            <a:off x="1524000" y="1343396"/>
            <a:ext cx="7239000" cy="5461799"/>
          </a:xfrm>
          <a:prstGeom prst="rect">
            <a:avLst/>
          </a:prstGeom>
        </p:spPr>
      </p:pic>
      <p:sp>
        <p:nvSpPr>
          <p:cNvPr id="4" name="Text Placeholder 3"/>
          <p:cNvSpPr>
            <a:spLocks noGrp="1"/>
          </p:cNvSpPr>
          <p:nvPr>
            <p:ph type="body" sz="quarter" idx="14"/>
          </p:nvPr>
        </p:nvSpPr>
        <p:spPr>
          <a:xfrm>
            <a:off x="1106424" y="1660722"/>
            <a:ext cx="7296912" cy="4584630"/>
          </a:xfrm>
        </p:spPr>
        <p:txBody>
          <a:bodyPr/>
          <a:lstStyle/>
          <a:p>
            <a:endParaRPr lang="en-US" dirty="0"/>
          </a:p>
        </p:txBody>
      </p:sp>
    </p:spTree>
    <p:extLst>
      <p:ext uri="{BB962C8B-B14F-4D97-AF65-F5344CB8AC3E}">
        <p14:creationId xmlns:p14="http://schemas.microsoft.com/office/powerpoint/2010/main" xmlns="" val="3106668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546443"/>
            <a:ext cx="9140952" cy="507831"/>
          </a:xfrm>
        </p:spPr>
        <p:txBody>
          <a:bodyPr/>
          <a:lstStyle/>
          <a:p>
            <a:r>
              <a:rPr lang="en-US" dirty="0" smtClean="0"/>
              <a:t>            SHRM website available in FIVE Languages</a:t>
            </a:r>
            <a:endParaRPr lang="en-US" dirty="0"/>
          </a:p>
        </p:txBody>
      </p:sp>
      <p:sp>
        <p:nvSpPr>
          <p:cNvPr id="3" name="Text Placeholder 2"/>
          <p:cNvSpPr>
            <a:spLocks noGrp="1"/>
          </p:cNvSpPr>
          <p:nvPr>
            <p:ph type="body" sz="quarter" idx="13"/>
          </p:nvPr>
        </p:nvSpPr>
        <p:spPr/>
        <p:txBody>
          <a:bodyPr/>
          <a:lstStyle/>
          <a:p>
            <a:r>
              <a:rPr lang="en-US" dirty="0" smtClean="0"/>
              <a:t>Shrm.org  - </a:t>
            </a:r>
            <a:r>
              <a:rPr lang="en-US" smtClean="0"/>
              <a:t>landing page</a:t>
            </a:r>
            <a:endParaRPr lang="en-US"/>
          </a:p>
        </p:txBody>
      </p:sp>
      <p:sp>
        <p:nvSpPr>
          <p:cNvPr id="4" name="Text Placeholder 3"/>
          <p:cNvSpPr>
            <a:spLocks noGrp="1"/>
          </p:cNvSpPr>
          <p:nvPr>
            <p:ph type="body" sz="quarter" idx="14"/>
          </p:nvPr>
        </p:nvSpPr>
        <p:spPr/>
        <p:txBody>
          <a:bodyPr/>
          <a:lstStyle/>
          <a:p>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13" t="15754" r="2397" b="8733"/>
          <a:stretch/>
        </p:blipFill>
        <p:spPr bwMode="auto">
          <a:xfrm>
            <a:off x="1149811" y="1524000"/>
            <a:ext cx="7808904" cy="510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152400" y="4419600"/>
            <a:ext cx="38100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9409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546443"/>
            <a:ext cx="9140952" cy="507831"/>
          </a:xfrm>
        </p:spPr>
        <p:txBody>
          <a:bodyPr/>
          <a:lstStyle/>
          <a:p>
            <a:r>
              <a:rPr lang="en-US" dirty="0" smtClean="0"/>
              <a:t>New Books for Strategic HRCI Recertification Credits</a:t>
            </a:r>
            <a:endParaRPr lang="en-US" dirty="0"/>
          </a:p>
        </p:txBody>
      </p:sp>
      <p:sp>
        <p:nvSpPr>
          <p:cNvPr id="3" name="Text Placeholder 2"/>
          <p:cNvSpPr>
            <a:spLocks noGrp="1"/>
          </p:cNvSpPr>
          <p:nvPr>
            <p:ph type="body" sz="quarter" idx="13"/>
          </p:nvPr>
        </p:nvSpPr>
        <p:spPr>
          <a:xfrm>
            <a:off x="1109584" y="1042543"/>
            <a:ext cx="6510415" cy="329057"/>
          </a:xfrm>
        </p:spPr>
        <p:txBody>
          <a:bodyPr/>
          <a:lstStyle/>
          <a:p>
            <a:r>
              <a:rPr lang="en-US" dirty="0"/>
              <a:t>http://shrmstore.shrm.org/approved-for-credit/strategic-credit.html</a:t>
            </a:r>
          </a:p>
        </p:txBody>
      </p:sp>
      <p:sp>
        <p:nvSpPr>
          <p:cNvPr id="5" name="Text Placeholder 3"/>
          <p:cNvSpPr>
            <a:spLocks noGrp="1"/>
          </p:cNvSpPr>
          <p:nvPr>
            <p:ph type="body" sz="quarter" idx="14"/>
          </p:nvPr>
        </p:nvSpPr>
        <p:spPr>
          <a:xfrm>
            <a:off x="1106424" y="1676400"/>
            <a:ext cx="7296912" cy="4568952"/>
          </a:xfrm>
        </p:spPr>
        <p:txBody>
          <a:bodyPr>
            <a:normAutofit/>
          </a:bodyPr>
          <a:lstStyle/>
          <a:p>
            <a:endParaRPr lang="en-US" sz="28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864" t="16784" r="10631" b="5947"/>
          <a:stretch/>
        </p:blipFill>
        <p:spPr bwMode="auto">
          <a:xfrm>
            <a:off x="990600" y="1653436"/>
            <a:ext cx="7696200" cy="50521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4896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546443"/>
            <a:ext cx="9140952" cy="507831"/>
          </a:xfrm>
        </p:spPr>
        <p:txBody>
          <a:bodyPr/>
          <a:lstStyle/>
          <a:p>
            <a:r>
              <a:rPr lang="en-US" dirty="0" smtClean="0"/>
              <a:t>Free HRCI Recertification Credits</a:t>
            </a:r>
            <a:endParaRPr lang="en-US" dirty="0"/>
          </a:p>
        </p:txBody>
      </p:sp>
      <p:sp>
        <p:nvSpPr>
          <p:cNvPr id="3" name="Text Placeholder 2"/>
          <p:cNvSpPr>
            <a:spLocks noGrp="1"/>
          </p:cNvSpPr>
          <p:nvPr>
            <p:ph type="body" sz="quarter" idx="13"/>
          </p:nvPr>
        </p:nvSpPr>
        <p:spPr>
          <a:xfrm>
            <a:off x="1109584" y="1042543"/>
            <a:ext cx="6129416" cy="329057"/>
          </a:xfrm>
        </p:spPr>
        <p:txBody>
          <a:bodyPr/>
          <a:lstStyle/>
          <a:p>
            <a:r>
              <a:rPr lang="en-US" dirty="0"/>
              <a:t>http://www.shrm.org/multimedia/webcasts/Pages/archive.aspx</a:t>
            </a:r>
          </a:p>
        </p:txBody>
      </p:sp>
      <p:sp>
        <p:nvSpPr>
          <p:cNvPr id="4" name="Text Placeholder 3"/>
          <p:cNvSpPr>
            <a:spLocks noGrp="1"/>
          </p:cNvSpPr>
          <p:nvPr>
            <p:ph type="body" sz="quarter" idx="14"/>
          </p:nvPr>
        </p:nvSpPr>
        <p:spPr/>
        <p:txBody>
          <a:bodyPr/>
          <a:lstStyle/>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9" t="14384" r="14725" b="6250"/>
          <a:stretch/>
        </p:blipFill>
        <p:spPr bwMode="auto">
          <a:xfrm>
            <a:off x="1106424" y="1550374"/>
            <a:ext cx="7504176" cy="5105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62614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In-Transition Membership</a:t>
            </a:r>
            <a:endParaRPr lang="en-US" dirty="0"/>
          </a:p>
        </p:txBody>
      </p:sp>
      <p:sp>
        <p:nvSpPr>
          <p:cNvPr id="3" name="Text Placeholder 2"/>
          <p:cNvSpPr>
            <a:spLocks noGrp="1"/>
          </p:cNvSpPr>
          <p:nvPr>
            <p:ph type="body" sz="quarter" idx="13"/>
          </p:nvPr>
        </p:nvSpPr>
        <p:spPr/>
        <p:txBody>
          <a:bodyPr/>
          <a:lstStyle/>
          <a:p>
            <a:r>
              <a:rPr lang="en-US" dirty="0" smtClean="0"/>
              <a:t>Please share with your members</a:t>
            </a:r>
            <a:endParaRPr lang="en-US" dirty="0"/>
          </a:p>
        </p:txBody>
      </p:sp>
      <p:sp>
        <p:nvSpPr>
          <p:cNvPr id="4" name="Text Placeholder 3"/>
          <p:cNvSpPr>
            <a:spLocks noGrp="1"/>
          </p:cNvSpPr>
          <p:nvPr>
            <p:ph type="body" sz="quarter" idx="14"/>
          </p:nvPr>
        </p:nvSpPr>
        <p:spPr/>
        <p:txBody>
          <a:bodyPr/>
          <a:lstStyle/>
          <a:p>
            <a:r>
              <a:rPr lang="en-US" altLang="en-US" sz="2400" dirty="0"/>
              <a:t>SHRM offers a one-time-only benefit of a free one-year continuation of membership to any </a:t>
            </a:r>
            <a:r>
              <a:rPr lang="en-US" altLang="en-US" sz="2400" u="sng" dirty="0"/>
              <a:t>current</a:t>
            </a:r>
            <a:r>
              <a:rPr lang="en-US" altLang="en-US" sz="2400" dirty="0"/>
              <a:t> member who has been downsized</a:t>
            </a:r>
          </a:p>
          <a:p>
            <a:endParaRPr lang="en-US" altLang="en-US" sz="2400" dirty="0"/>
          </a:p>
          <a:p>
            <a:r>
              <a:rPr lang="en-US" altLang="en-US" sz="2400" dirty="0"/>
              <a:t>Must already be a member of SHRM</a:t>
            </a:r>
          </a:p>
          <a:p>
            <a:endParaRPr lang="en-US" altLang="en-US" sz="2400" dirty="0"/>
          </a:p>
          <a:p>
            <a:r>
              <a:rPr lang="en-US" altLang="en-US" sz="2400" dirty="0"/>
              <a:t>Contact SHRM’s Member Care Department for more information</a:t>
            </a:r>
          </a:p>
          <a:p>
            <a:endParaRPr lang="en-US" altLang="en-US" sz="2400" dirty="0"/>
          </a:p>
          <a:p>
            <a:r>
              <a:rPr lang="en-US" altLang="en-US" sz="2400" dirty="0"/>
              <a:t>Consider offering this option to your own members – great for retention!</a:t>
            </a:r>
          </a:p>
          <a:p>
            <a:endParaRPr lang="en-US" dirty="0"/>
          </a:p>
        </p:txBody>
      </p:sp>
    </p:spTree>
    <p:extLst>
      <p:ext uri="{BB962C8B-B14F-4D97-AF65-F5344CB8AC3E}">
        <p14:creationId xmlns:p14="http://schemas.microsoft.com/office/powerpoint/2010/main" xmlns="" val="366452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b="1" dirty="0" smtClean="0"/>
              <a:t>RESOURCES: Pacific West Regional Contacts</a:t>
            </a:r>
          </a:p>
        </p:txBody>
      </p:sp>
      <p:sp>
        <p:nvSpPr>
          <p:cNvPr id="3" name="Text Placeholder 2"/>
          <p:cNvSpPr>
            <a:spLocks noGrp="1"/>
          </p:cNvSpPr>
          <p:nvPr>
            <p:ph type="body" sz="quarter" idx="13"/>
          </p:nvPr>
        </p:nvSpPr>
        <p:spPr/>
        <p:txBody>
          <a:bodyPr/>
          <a:lstStyle/>
          <a:p>
            <a:endParaRPr lang="en-US"/>
          </a:p>
        </p:txBody>
      </p:sp>
      <p:sp>
        <p:nvSpPr>
          <p:cNvPr id="24579" name="Text Box 7"/>
          <p:cNvSpPr txBox="1">
            <a:spLocks noChangeArrowheads="1"/>
          </p:cNvSpPr>
          <p:nvPr/>
        </p:nvSpPr>
        <p:spPr bwMode="auto">
          <a:xfrm>
            <a:off x="1752600" y="5029200"/>
            <a:ext cx="3124200" cy="2031325"/>
          </a:xfrm>
          <a:prstGeom prst="rect">
            <a:avLst/>
          </a:prstGeom>
          <a:noFill/>
          <a:ln w="19050">
            <a:noFill/>
            <a:miter lim="800000"/>
            <a:headEnd/>
            <a:tailEnd/>
          </a:ln>
        </p:spPr>
        <p:txBody>
          <a:bodyPr wrap="square">
            <a:spAutoFit/>
          </a:bodyPr>
          <a:lstStyle/>
          <a:p>
            <a:pPr>
              <a:spcBef>
                <a:spcPct val="50000"/>
              </a:spcBef>
              <a:defRPr/>
            </a:pPr>
            <a:r>
              <a:rPr 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Dianna Gould, </a:t>
            </a: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SPHR </a:t>
            </a: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,CAE</a:t>
            </a:r>
            <a:endPar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spcBef>
                <a:spcPct val="50000"/>
              </a:spcBef>
              <a:defRPr/>
            </a:pPr>
            <a:r>
              <a:rPr lang="en-US" sz="1800" u="sng" dirty="0" smtClean="0">
                <a:solidFill>
                  <a:schemeClr val="tx1">
                    <a:lumMod val="65000"/>
                    <a:lumOff val="35000"/>
                  </a:schemeClr>
                </a:solidFill>
                <a:latin typeface="Microsoft Sans Serif" panose="020B0604020202020204" pitchFamily="34" charset="0"/>
                <a:cs typeface="Microsoft Sans Serif" panose="020B0604020202020204" pitchFamily="34" charset="0"/>
                <a:hlinkClick r:id="rId3"/>
              </a:rPr>
              <a:t>Dianna.gould@shrm.org</a:t>
            </a:r>
            <a:r>
              <a:rPr lang="en-US" sz="1800" u="sng" dirty="0" smtClean="0">
                <a:solidFill>
                  <a:schemeClr val="tx1">
                    <a:lumMod val="65000"/>
                    <a:lumOff val="35000"/>
                  </a:schemeClr>
                </a:solidFill>
                <a:latin typeface="Microsoft Sans Serif" panose="020B0604020202020204" pitchFamily="34" charset="0"/>
                <a:cs typeface="Microsoft Sans Serif" panose="020B0604020202020204" pitchFamily="34" charset="0"/>
              </a:rPr>
              <a:t> </a:t>
            </a:r>
            <a:endParaRPr lang="en-US" sz="1800" u="sng"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spcBef>
                <a:spcPct val="50000"/>
              </a:spcBef>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(800) 283-7476, x </a:t>
            </a:r>
            <a:r>
              <a:rPr 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6267</a:t>
            </a:r>
          </a:p>
          <a:p>
            <a:pPr>
              <a:spcBef>
                <a:spcPct val="50000"/>
              </a:spcBef>
              <a:defRPr/>
            </a:pPr>
            <a:r>
              <a:rPr 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703-535-6267</a:t>
            </a:r>
            <a:endParaRPr 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spcBef>
                <a:spcPct val="50000"/>
              </a:spcBef>
              <a:defRPr/>
            </a:pPr>
            <a:endPar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
        <p:nvSpPr>
          <p:cNvPr id="40964" name="Text Box 20"/>
          <p:cNvSpPr txBox="1">
            <a:spLocks noChangeArrowheads="1"/>
          </p:cNvSpPr>
          <p:nvPr/>
        </p:nvSpPr>
        <p:spPr bwMode="auto">
          <a:xfrm>
            <a:off x="5334000" y="5029200"/>
            <a:ext cx="335280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spcBef>
                <a:spcPct val="50000"/>
              </a:spcBef>
            </a:pPr>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Kim Goodwin </a:t>
            </a:r>
          </a:p>
          <a:p>
            <a:pPr eaLnBrk="1" hangingPunct="1">
              <a:spcBef>
                <a:spcPct val="50000"/>
              </a:spcBef>
            </a:pPr>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hlinkClick r:id="rId4"/>
              </a:rPr>
              <a:t>Kimberly.goodwin@shrm.org</a:t>
            </a: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hangingPunct="1">
              <a:spcBef>
                <a:spcPct val="50000"/>
              </a:spcBef>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(800) 283-7476, x </a:t>
            </a:r>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6316</a:t>
            </a: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hangingPunct="1">
              <a:spcBef>
                <a:spcPct val="50000"/>
              </a:spcBef>
            </a:pPr>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703-535-6316</a:t>
            </a: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70184" y="1726076"/>
            <a:ext cx="2725616" cy="2998324"/>
          </a:xfrm>
          <a:prstGeom prst="rect">
            <a:avLst/>
          </a:prstGeom>
          <a:ln w="76200">
            <a:solidFill>
              <a:schemeClr val="tx1"/>
            </a:solid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0" y="1726076"/>
            <a:ext cx="2625969" cy="3024847"/>
          </a:xfrm>
          <a:prstGeom prst="rect">
            <a:avLst/>
          </a:prstGeom>
          <a:noFill/>
          <a:ln w="762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5312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546443"/>
            <a:ext cx="9140952" cy="7986802"/>
          </a:xfrm>
        </p:spPr>
        <p:txBody>
          <a:bodyPr/>
          <a:lstStyle/>
          <a:p>
            <a:r>
              <a:rPr lang="en-US" dirty="0" smtClean="0"/>
              <a:t>Thank you!</a:t>
            </a:r>
            <a:r>
              <a:rPr lang="en-US" dirty="0"/>
              <a:t/>
            </a:r>
            <a:br>
              <a:rPr lang="en-US" dirty="0"/>
            </a:br>
            <a:r>
              <a:rPr lang="en-US" dirty="0" smtClean="0"/>
              <a:t>			</a:t>
            </a:r>
            <a:r>
              <a:rPr lang="en-US" sz="2400" dirty="0" smtClean="0"/>
              <a:t>Dianna Gould, SPHR, CAE</a:t>
            </a:r>
            <a:br>
              <a:rPr lang="en-US" sz="2400" dirty="0" smtClean="0"/>
            </a:br>
            <a:r>
              <a:rPr lang="en-US" sz="1400" dirty="0"/>
              <a:t>	</a:t>
            </a:r>
            <a:r>
              <a:rPr lang="en-US" sz="1400" dirty="0" smtClean="0"/>
              <a:t>		</a:t>
            </a:r>
            <a:r>
              <a:rPr lang="en-US" sz="1800" dirty="0" smtClean="0">
                <a:hlinkClick r:id="rId3"/>
              </a:rPr>
              <a:t>dianna.gould@shrm.org</a:t>
            </a:r>
            <a:r>
              <a:rPr lang="en-US" sz="1800" dirty="0" smtClean="0"/>
              <a:t/>
            </a:r>
            <a:br>
              <a:rPr lang="en-US" sz="1800" dirty="0" smtClean="0"/>
            </a:br>
            <a:r>
              <a:rPr lang="en-US" sz="1800" dirty="0"/>
              <a:t>	</a:t>
            </a:r>
            <a:r>
              <a:rPr lang="en-US" sz="1800" dirty="0" smtClean="0"/>
              <a:t>		1-800-283-7476, Option 1, X6267</a:t>
            </a:r>
            <a:r>
              <a:rPr lang="en-US" sz="1800" dirty="0"/>
              <a:t/>
            </a:r>
            <a:br>
              <a:rPr lang="en-US" sz="1800" dirty="0"/>
            </a:br>
            <a:r>
              <a:rPr lang="en-US" sz="1800" dirty="0"/>
              <a:t/>
            </a:r>
            <a:br>
              <a:rPr lang="en-US" sz="1800"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2050" name="Picture 2" descr="C:\Users\Jenn\AppData\Local\Microsoft\Windows\Temporary Internet Files\Content.IE5\RWX02526\ID-1009736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2285999"/>
            <a:ext cx="7924800" cy="45432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47538" y="6627168"/>
            <a:ext cx="2682145" cy="230832"/>
          </a:xfrm>
          <a:prstGeom prst="rect">
            <a:avLst/>
          </a:prstGeom>
          <a:noFill/>
        </p:spPr>
        <p:txBody>
          <a:bodyPr wrap="none" rtlCol="0">
            <a:spAutoFit/>
          </a:bodyPr>
          <a:lstStyle/>
          <a:p>
            <a:r>
              <a:rPr lang="en-US" sz="900" dirty="0" smtClean="0">
                <a:solidFill>
                  <a:schemeClr val="bg1">
                    <a:lumMod val="65000"/>
                  </a:schemeClr>
                </a:solidFill>
              </a:rPr>
              <a:t>Image courtesy of Stuart Miles/FreeDigitalPhotos.net</a:t>
            </a:r>
            <a:endParaRPr lang="en-US" sz="900" dirty="0">
              <a:solidFill>
                <a:schemeClr val="bg1">
                  <a:lumMod val="65000"/>
                </a:schemeClr>
              </a:solidFill>
            </a:endParaRPr>
          </a:p>
        </p:txBody>
      </p:sp>
    </p:spTree>
    <p:extLst>
      <p:ext uri="{BB962C8B-B14F-4D97-AF65-F5344CB8AC3E}">
        <p14:creationId xmlns:p14="http://schemas.microsoft.com/office/powerpoint/2010/main" xmlns="" val="2010306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Membership Advisory Council</a:t>
            </a:r>
            <a:endParaRPr lang="en-US" dirty="0"/>
          </a:p>
        </p:txBody>
      </p:sp>
      <p:sp>
        <p:nvSpPr>
          <p:cNvPr id="3" name="Text Placeholder 2"/>
          <p:cNvSpPr>
            <a:spLocks noGrp="1"/>
          </p:cNvSpPr>
          <p:nvPr>
            <p:ph type="body" sz="quarter" idx="13"/>
          </p:nvPr>
        </p:nvSpPr>
        <p:spPr/>
        <p:txBody>
          <a:bodyPr/>
          <a:lstStyle/>
          <a:p>
            <a:r>
              <a:rPr lang="en-US" dirty="0" smtClean="0"/>
              <a:t>Left to Right</a:t>
            </a:r>
            <a:endParaRPr lang="en-US" dirty="0"/>
          </a:p>
        </p:txBody>
      </p:sp>
      <p:sp>
        <p:nvSpPr>
          <p:cNvPr id="4" name="Text Placeholder 3"/>
          <p:cNvSpPr>
            <a:spLocks noGrp="1"/>
          </p:cNvSpPr>
          <p:nvPr>
            <p:ph type="body" sz="quarter" idx="14"/>
          </p:nvPr>
        </p:nvSpPr>
        <p:spPr/>
        <p:txBody>
          <a:bodyPr/>
          <a:lstStyle/>
          <a:p>
            <a:r>
              <a:rPr lang="en-US" dirty="0"/>
              <a:t>Southeast Region:   </a:t>
            </a:r>
            <a:r>
              <a:rPr lang="en-US" i="1" dirty="0"/>
              <a:t>Paula Harvey, </a:t>
            </a:r>
            <a:r>
              <a:rPr lang="en-US" i="1" dirty="0" smtClean="0"/>
              <a:t>SPHR</a:t>
            </a:r>
            <a:r>
              <a:rPr lang="en-US" i="1" dirty="0"/>
              <a:t>, </a:t>
            </a:r>
            <a:r>
              <a:rPr lang="en-US" i="1" dirty="0" smtClean="0"/>
              <a:t>GPHR</a:t>
            </a:r>
          </a:p>
          <a:p>
            <a:r>
              <a:rPr lang="en-US" dirty="0" smtClean="0"/>
              <a:t>Southwest </a:t>
            </a:r>
            <a:r>
              <a:rPr lang="en-US" dirty="0"/>
              <a:t>Central Region:   </a:t>
            </a:r>
            <a:r>
              <a:rPr lang="en-US" i="1" dirty="0"/>
              <a:t>Rebecca </a:t>
            </a:r>
            <a:r>
              <a:rPr lang="en-US" i="1" dirty="0" err="1"/>
              <a:t>Briley</a:t>
            </a:r>
            <a:endParaRPr lang="en-US" dirty="0"/>
          </a:p>
          <a:p>
            <a:r>
              <a:rPr lang="en-US" dirty="0" smtClean="0"/>
              <a:t>North </a:t>
            </a:r>
            <a:r>
              <a:rPr lang="en-US" dirty="0"/>
              <a:t>Central Region:   </a:t>
            </a:r>
            <a:r>
              <a:rPr lang="en-US" i="1" dirty="0"/>
              <a:t>Steve Browne, </a:t>
            </a:r>
            <a:r>
              <a:rPr lang="en-US" i="1" dirty="0" smtClean="0"/>
              <a:t>SPHR</a:t>
            </a:r>
          </a:p>
          <a:p>
            <a:r>
              <a:rPr lang="en-US" dirty="0"/>
              <a:t>Pacific West Region:   </a:t>
            </a:r>
            <a:r>
              <a:rPr lang="en-US" i="1" dirty="0"/>
              <a:t>Debbie Horne, SPHR</a:t>
            </a:r>
            <a:r>
              <a:rPr lang="en-US" dirty="0"/>
              <a:t> </a:t>
            </a:r>
          </a:p>
          <a:p>
            <a:r>
              <a:rPr lang="en-US" dirty="0" smtClean="0"/>
              <a:t>Northeast </a:t>
            </a:r>
            <a:r>
              <a:rPr lang="en-US" dirty="0"/>
              <a:t>Region:   </a:t>
            </a:r>
            <a:r>
              <a:rPr lang="en-US" i="1" dirty="0"/>
              <a:t>Kristine Avery, </a:t>
            </a:r>
            <a:r>
              <a:rPr lang="en-US" i="1" dirty="0" smtClean="0"/>
              <a:t>SPHR</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3351447"/>
            <a:ext cx="6934200" cy="3337217"/>
          </a:xfrm>
          <a:prstGeom prst="rect">
            <a:avLst/>
          </a:prstGeom>
        </p:spPr>
      </p:pic>
    </p:spTree>
    <p:extLst>
      <p:ext uri="{BB962C8B-B14F-4D97-AF65-F5344CB8AC3E}">
        <p14:creationId xmlns:p14="http://schemas.microsoft.com/office/powerpoint/2010/main" xmlns="" val="307071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Leader Resource Center (VLRC)</a:t>
            </a:r>
            <a:endParaRPr lang="en-US" dirty="0"/>
          </a:p>
        </p:txBody>
      </p:sp>
      <p:sp>
        <p:nvSpPr>
          <p:cNvPr id="3" name="Text Placeholder 2"/>
          <p:cNvSpPr>
            <a:spLocks noGrp="1"/>
          </p:cNvSpPr>
          <p:nvPr>
            <p:ph type="body" sz="quarter" idx="13"/>
          </p:nvPr>
        </p:nvSpPr>
        <p:spPr/>
        <p:txBody>
          <a:bodyPr/>
          <a:lstStyle/>
          <a:p>
            <a:r>
              <a:rPr lang="en-US" dirty="0" smtClean="0"/>
              <a:t>www.shrm.org/vlrc</a:t>
            </a:r>
            <a:endParaRPr lang="en-US" dirty="0"/>
          </a:p>
        </p:txBody>
      </p:sp>
      <p:pic>
        <p:nvPicPr>
          <p:cNvPr id="1126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913" t="7871" r="10543"/>
          <a:stretch/>
        </p:blipFill>
        <p:spPr bwMode="auto">
          <a:xfrm>
            <a:off x="1086679" y="1600200"/>
            <a:ext cx="7517338" cy="5105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6324600" y="2209800"/>
            <a:ext cx="9144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7800" y="3276600"/>
            <a:ext cx="19050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5090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508343"/>
            <a:ext cx="9140952" cy="507831"/>
          </a:xfrm>
        </p:spPr>
        <p:txBody>
          <a:bodyPr/>
          <a:lstStyle/>
          <a:p>
            <a:r>
              <a:rPr lang="en-US" dirty="0" smtClean="0"/>
              <a:t>VLRC:  Resources for State Councils &amp; Chapters</a:t>
            </a:r>
            <a:endParaRPr lang="en-US" dirty="0"/>
          </a:p>
        </p:txBody>
      </p:sp>
      <p:pic>
        <p:nvPicPr>
          <p:cNvPr id="3" name="Picture 2"/>
          <p:cNvPicPr>
            <a:picLocks noChangeAspect="1"/>
          </p:cNvPicPr>
          <p:nvPr/>
        </p:nvPicPr>
        <p:blipFill rotWithShape="1">
          <a:blip r:embed="rId3" cstate="print"/>
          <a:srcRect l="9170" t="10180" r="23730" b="3140"/>
          <a:stretch/>
        </p:blipFill>
        <p:spPr>
          <a:xfrm>
            <a:off x="1066801" y="1600201"/>
            <a:ext cx="5486400" cy="4648200"/>
          </a:xfrm>
          <a:prstGeom prst="rect">
            <a:avLst/>
          </a:prstGeom>
        </p:spPr>
      </p:pic>
      <p:sp>
        <p:nvSpPr>
          <p:cNvPr id="4" name="Text Placeholder 3"/>
          <p:cNvSpPr>
            <a:spLocks noGrp="1"/>
          </p:cNvSpPr>
          <p:nvPr>
            <p:ph type="body" sz="quarter" idx="14"/>
          </p:nvPr>
        </p:nvSpPr>
        <p:spPr>
          <a:xfrm>
            <a:off x="838200" y="304800"/>
            <a:ext cx="8229599" cy="6324600"/>
          </a:xfrm>
        </p:spPr>
        <p:txBody>
          <a:bodyPr/>
          <a:lstStyle/>
          <a:p>
            <a:endParaRPr lang="en-US" dirty="0"/>
          </a:p>
        </p:txBody>
      </p:sp>
      <p:sp>
        <p:nvSpPr>
          <p:cNvPr id="5" name="Oval 4"/>
          <p:cNvSpPr/>
          <p:nvPr/>
        </p:nvSpPr>
        <p:spPr>
          <a:xfrm>
            <a:off x="479427" y="5715000"/>
            <a:ext cx="2568573"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a:spLocks noChangeArrowheads="1"/>
          </p:cNvSpPr>
          <p:nvPr/>
        </p:nvSpPr>
        <p:spPr bwMode="auto">
          <a:xfrm>
            <a:off x="7140575" y="3375025"/>
            <a:ext cx="19272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r>
              <a:rPr lang="en-US" altLang="en-US" sz="2000" dirty="0">
                <a:solidFill>
                  <a:schemeClr val="tx1">
                    <a:lumMod val="65000"/>
                    <a:lumOff val="35000"/>
                  </a:schemeClr>
                </a:solidFill>
                <a:latin typeface="Microsoft Sans Serif" panose="020B0604020202020204" pitchFamily="34" charset="0"/>
                <a:ea typeface="ＭＳ Ｐゴシック" pitchFamily="34" charset="-128"/>
                <a:cs typeface="Microsoft Sans Serif" panose="020B0604020202020204" pitchFamily="34" charset="0"/>
              </a:rPr>
              <a:t>Resources for every volunteer </a:t>
            </a:r>
            <a:r>
              <a:rPr lang="en-US" altLang="en-US" sz="2000" dirty="0" smtClean="0">
                <a:solidFill>
                  <a:schemeClr val="tx1">
                    <a:lumMod val="65000"/>
                    <a:lumOff val="35000"/>
                  </a:schemeClr>
                </a:solidFill>
                <a:latin typeface="Microsoft Sans Serif" panose="020B0604020202020204" pitchFamily="34" charset="0"/>
                <a:ea typeface="ＭＳ Ｐゴシック" pitchFamily="34" charset="-128"/>
                <a:cs typeface="Microsoft Sans Serif" panose="020B0604020202020204" pitchFamily="34" charset="0"/>
              </a:rPr>
              <a:t>role – </a:t>
            </a:r>
            <a:r>
              <a:rPr lang="en-US" altLang="en-US" sz="2000" dirty="0">
                <a:solidFill>
                  <a:schemeClr val="tx1">
                    <a:lumMod val="65000"/>
                    <a:lumOff val="35000"/>
                  </a:schemeClr>
                </a:solidFill>
                <a:latin typeface="Microsoft Sans Serif" panose="020B0604020202020204" pitchFamily="34" charset="0"/>
                <a:ea typeface="ＭＳ Ｐゴシック" pitchFamily="34" charset="-128"/>
                <a:cs typeface="Microsoft Sans Serif" panose="020B0604020202020204" pitchFamily="34" charset="0"/>
              </a:rPr>
              <a:t>don’t reinvent the wheel!</a:t>
            </a:r>
          </a:p>
        </p:txBody>
      </p:sp>
      <p:sp>
        <p:nvSpPr>
          <p:cNvPr id="10" name="Oval 9"/>
          <p:cNvSpPr/>
          <p:nvPr/>
        </p:nvSpPr>
        <p:spPr>
          <a:xfrm>
            <a:off x="609600" y="5006975"/>
            <a:ext cx="1905000" cy="479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582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VLRC:  Core Leadership Areas  </a:t>
            </a:r>
            <a:endParaRPr lang="en-US" dirty="0"/>
          </a:p>
        </p:txBody>
      </p:sp>
      <p:sp>
        <p:nvSpPr>
          <p:cNvPr id="4" name="Text Placeholder 3"/>
          <p:cNvSpPr>
            <a:spLocks noGrp="1"/>
          </p:cNvSpPr>
          <p:nvPr>
            <p:ph type="body" sz="quarter" idx="13"/>
          </p:nvPr>
        </p:nvSpPr>
        <p:spPr>
          <a:xfrm>
            <a:off x="1109584" y="1042543"/>
            <a:ext cx="7958215" cy="252857"/>
          </a:xfrm>
        </p:spPr>
        <p:txBody>
          <a:bodyPr/>
          <a:lstStyle/>
          <a:p>
            <a:r>
              <a:rPr lang="en-US" dirty="0"/>
              <a:t>http://www.shrm.org/Communities/VolunteerResources/ResourcesforChapters/Pages/SHAPE.aspx</a:t>
            </a:r>
          </a:p>
        </p:txBody>
      </p:sp>
      <p:pic>
        <p:nvPicPr>
          <p:cNvPr id="5" name="Picture 4"/>
          <p:cNvPicPr>
            <a:picLocks noChangeAspect="1"/>
          </p:cNvPicPr>
          <p:nvPr/>
        </p:nvPicPr>
        <p:blipFill rotWithShape="1">
          <a:blip r:embed="rId3" cstate="print"/>
          <a:srcRect l="8319" t="2414" r="36475" b="18720"/>
          <a:stretch/>
        </p:blipFill>
        <p:spPr>
          <a:xfrm>
            <a:off x="1109584" y="1905000"/>
            <a:ext cx="7501016" cy="4761700"/>
          </a:xfrm>
          <a:prstGeom prst="rect">
            <a:avLst/>
          </a:prstGeom>
        </p:spPr>
      </p:pic>
      <p:sp>
        <p:nvSpPr>
          <p:cNvPr id="6" name="Oval 5"/>
          <p:cNvSpPr/>
          <p:nvPr/>
        </p:nvSpPr>
        <p:spPr>
          <a:xfrm>
            <a:off x="2438400" y="2667000"/>
            <a:ext cx="441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093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the SHRM Affiliate Logo</a:t>
            </a:r>
            <a:endParaRPr lang="en-US" dirty="0"/>
          </a:p>
        </p:txBody>
      </p:sp>
      <p:sp>
        <p:nvSpPr>
          <p:cNvPr id="3" name="Text Placeholder 2"/>
          <p:cNvSpPr>
            <a:spLocks noGrp="1"/>
          </p:cNvSpPr>
          <p:nvPr>
            <p:ph type="body" sz="quarter" idx="13"/>
          </p:nvPr>
        </p:nvSpPr>
        <p:spPr/>
        <p:txBody>
          <a:bodyPr/>
          <a:lstStyle/>
          <a:p>
            <a:r>
              <a:rPr lang="en-US" dirty="0" smtClean="0"/>
              <a:t>Must be used correctly at all times</a:t>
            </a:r>
            <a:endParaRPr lang="en-US" dirty="0"/>
          </a:p>
        </p:txBody>
      </p:sp>
      <p:sp>
        <p:nvSpPr>
          <p:cNvPr id="4" name="Text Placeholder 3"/>
          <p:cNvSpPr>
            <a:spLocks noGrp="1"/>
          </p:cNvSpPr>
          <p:nvPr>
            <p:ph type="body" sz="quarter" idx="14"/>
          </p:nvPr>
        </p:nvSpPr>
        <p:spPr>
          <a:xfrm>
            <a:off x="3538208" y="1752600"/>
            <a:ext cx="4865128" cy="4492752"/>
          </a:xfrm>
        </p:spPr>
        <p:txBody>
          <a:bodyPr/>
          <a:lstStyle/>
          <a:p>
            <a:pPr>
              <a:buFont typeface="Times" charset="0"/>
              <a:buChar char="•"/>
              <a:defRPr/>
            </a:pPr>
            <a:r>
              <a:rPr lang="en-US" i="1" dirty="0">
                <a:ea typeface="MS PGothic" pitchFamily="34" charset="-128"/>
              </a:rPr>
              <a:t>Graphics Standards Manual for </a:t>
            </a:r>
            <a:r>
              <a:rPr lang="en-US" i="1" dirty="0" smtClean="0">
                <a:ea typeface="MS PGothic" pitchFamily="34" charset="-128"/>
              </a:rPr>
              <a:t>Affiliates</a:t>
            </a:r>
          </a:p>
          <a:p>
            <a:pPr marL="0" indent="0">
              <a:buNone/>
              <a:defRPr/>
            </a:pPr>
            <a:endParaRPr lang="en-US" dirty="0">
              <a:ea typeface="MS PGothic" pitchFamily="34" charset="-128"/>
            </a:endParaRPr>
          </a:p>
          <a:p>
            <a:pPr>
              <a:buFont typeface="Times" charset="0"/>
              <a:buChar char="•"/>
              <a:defRPr/>
            </a:pPr>
            <a:r>
              <a:rPr lang="en-US" dirty="0">
                <a:ea typeface="MS PGothic" pitchFamily="34" charset="-128"/>
              </a:rPr>
              <a:t>New Sections added</a:t>
            </a:r>
          </a:p>
          <a:p>
            <a:pPr marL="0" indent="0">
              <a:buFont typeface="Times" charset="0"/>
              <a:buNone/>
              <a:defRPr/>
            </a:pPr>
            <a:endParaRPr lang="en-US" dirty="0">
              <a:ea typeface="MS PGothic" pitchFamily="34" charset="-128"/>
            </a:endParaRPr>
          </a:p>
          <a:p>
            <a:pPr lvl="1">
              <a:defRPr/>
            </a:pP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Chapter and State Council Award Logos</a:t>
            </a:r>
          </a:p>
          <a:p>
            <a:pPr lvl="1">
              <a:defRPr/>
            </a:pP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Membership Star and Superstar Award Logos</a:t>
            </a:r>
          </a:p>
          <a:p>
            <a:pPr lvl="1">
              <a:defRPr/>
            </a:pP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100 Percent Chapter and State Council Logos</a:t>
            </a:r>
          </a:p>
          <a:p>
            <a:pPr lvl="1">
              <a:defRPr/>
            </a:pP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Chapter and State Council Logos</a:t>
            </a:r>
          </a:p>
          <a:p>
            <a:endParaRPr lang="en-US" dirty="0"/>
          </a:p>
        </p:txBody>
      </p:sp>
      <p:pic>
        <p:nvPicPr>
          <p:cNvPr id="5" name="Content Placeholder 9"/>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a:xfrm rot="20746931">
            <a:off x="1114093" y="2532062"/>
            <a:ext cx="2392363" cy="3165475"/>
          </a:xfrm>
          <a:prstGeom prst="rect">
            <a:avLst/>
          </a:prstGeom>
          <a:ln w="12700">
            <a:solidFill>
              <a:srgbClr val="0070C0"/>
            </a:solidFill>
            <a:miter lim="800000"/>
            <a:headEnd/>
            <a:tailEnd/>
          </a:ln>
        </p:spPr>
      </p:pic>
    </p:spTree>
    <p:extLst>
      <p:ext uri="{BB962C8B-B14F-4D97-AF65-F5344CB8AC3E}">
        <p14:creationId xmlns:p14="http://schemas.microsoft.com/office/powerpoint/2010/main" xmlns="" val="41007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Affiliate Program for Excellence</a:t>
            </a:r>
            <a:endParaRPr lang="en-US" dirty="0"/>
          </a:p>
        </p:txBody>
      </p:sp>
      <p:sp>
        <p:nvSpPr>
          <p:cNvPr id="3" name="Text Placeholder 2"/>
          <p:cNvSpPr>
            <a:spLocks noGrp="1"/>
          </p:cNvSpPr>
          <p:nvPr>
            <p:ph type="body" sz="quarter" idx="13"/>
          </p:nvPr>
        </p:nvSpPr>
        <p:spPr/>
        <p:txBody>
          <a:bodyPr/>
          <a:lstStyle/>
          <a:p>
            <a:r>
              <a:rPr lang="en-US" dirty="0" smtClean="0"/>
              <a:t>SHAPE</a:t>
            </a:r>
            <a:endParaRPr lang="en-US" dirty="0"/>
          </a:p>
        </p:txBody>
      </p:sp>
      <p:sp>
        <p:nvSpPr>
          <p:cNvPr id="4" name="Text Placeholder 3"/>
          <p:cNvSpPr>
            <a:spLocks noGrp="1"/>
          </p:cNvSpPr>
          <p:nvPr>
            <p:ph type="body" sz="quarter" idx="14"/>
          </p:nvPr>
        </p:nvSpPr>
        <p:spPr>
          <a:xfrm>
            <a:off x="1130121" y="1434363"/>
            <a:ext cx="5522976" cy="2284412"/>
          </a:xfrm>
        </p:spPr>
        <p:txBody>
          <a:bodyPr/>
          <a:lstStyle/>
          <a:p>
            <a:pPr>
              <a:lnSpc>
                <a:spcPct val="90000"/>
              </a:lnSpc>
              <a:buClr>
                <a:schemeClr val="tx2"/>
              </a:buClr>
            </a:pPr>
            <a:r>
              <a:rPr lang="en-US" altLang="en-US" dirty="0"/>
              <a:t>Both a planning tool and an evaluation tool</a:t>
            </a:r>
          </a:p>
          <a:p>
            <a:pPr>
              <a:lnSpc>
                <a:spcPct val="90000"/>
              </a:lnSpc>
              <a:buClr>
                <a:schemeClr val="tx2"/>
              </a:buClr>
            </a:pPr>
            <a:r>
              <a:rPr lang="en-US" altLang="en-US" dirty="0" smtClean="0"/>
              <a:t>Covers </a:t>
            </a:r>
            <a:r>
              <a:rPr lang="en-US" altLang="en-US" dirty="0"/>
              <a:t>calendar year</a:t>
            </a:r>
          </a:p>
          <a:p>
            <a:pPr>
              <a:lnSpc>
                <a:spcPct val="90000"/>
              </a:lnSpc>
              <a:buClr>
                <a:schemeClr val="tx2"/>
              </a:buClr>
            </a:pPr>
            <a:r>
              <a:rPr lang="en-US" altLang="en-US" dirty="0" smtClean="0"/>
              <a:t>Reporting </a:t>
            </a:r>
            <a:r>
              <a:rPr lang="en-US" altLang="en-US" dirty="0"/>
              <a:t>tool for SHAPE award</a:t>
            </a:r>
          </a:p>
          <a:p>
            <a:pPr>
              <a:lnSpc>
                <a:spcPct val="90000"/>
              </a:lnSpc>
              <a:buClr>
                <a:schemeClr val="tx2"/>
              </a:buClr>
            </a:pPr>
            <a:r>
              <a:rPr lang="en-US" altLang="en-US" dirty="0" smtClean="0"/>
              <a:t>Must </a:t>
            </a:r>
            <a:r>
              <a:rPr lang="en-US" altLang="en-US" dirty="0"/>
              <a:t>be filed with SHRM by 1/31 to receive CFSP</a:t>
            </a:r>
          </a:p>
          <a:p>
            <a:pPr>
              <a:lnSpc>
                <a:spcPct val="90000"/>
              </a:lnSpc>
              <a:buClr>
                <a:schemeClr val="tx2"/>
              </a:buClr>
            </a:pPr>
            <a:r>
              <a:rPr lang="en-US" altLang="en-US" dirty="0" smtClean="0"/>
              <a:t>Need </a:t>
            </a:r>
            <a:r>
              <a:rPr lang="en-US" altLang="en-US" dirty="0"/>
              <a:t>to determine now who will complete </a:t>
            </a:r>
          </a:p>
          <a:p>
            <a:pPr>
              <a:lnSpc>
                <a:spcPct val="90000"/>
              </a:lnSpc>
            </a:pPr>
            <a:r>
              <a:rPr lang="en-US" altLang="en-US" dirty="0" smtClean="0"/>
              <a:t>Complete </a:t>
            </a:r>
            <a:r>
              <a:rPr lang="en-US" altLang="en-US" b="1" dirty="0"/>
              <a:t>online only</a:t>
            </a:r>
          </a:p>
          <a:p>
            <a:r>
              <a:rPr lang="en-US" dirty="0" smtClean="0"/>
              <a:t>2014 Planning book and worksheet available</a:t>
            </a:r>
            <a:endParaRPr lang="en-US"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022" t="8421" r="29891"/>
          <a:stretch/>
        </p:blipFill>
        <p:spPr bwMode="auto">
          <a:xfrm>
            <a:off x="6781800" y="1371600"/>
            <a:ext cx="2245558" cy="297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493" t="10638" r="9225" b="2631"/>
          <a:stretch/>
        </p:blipFill>
        <p:spPr bwMode="auto">
          <a:xfrm>
            <a:off x="1600200" y="3718774"/>
            <a:ext cx="4893973" cy="3139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855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correct?</a:t>
            </a:r>
            <a:endParaRPr lang="en-US" dirty="0"/>
          </a:p>
        </p:txBody>
      </p:sp>
      <p:sp>
        <p:nvSpPr>
          <p:cNvPr id="3" name="Text Placeholder 2"/>
          <p:cNvSpPr>
            <a:spLocks noGrp="1"/>
          </p:cNvSpPr>
          <p:nvPr>
            <p:ph type="body" sz="quarter" idx="13"/>
          </p:nvPr>
        </p:nvSpPr>
        <p:spPr/>
        <p:txBody>
          <a:bodyPr/>
          <a:lstStyle/>
          <a:p>
            <a:r>
              <a:rPr lang="en-US" dirty="0" smtClean="0"/>
              <a:t>Check your entire website, all documents, etc.</a:t>
            </a:r>
            <a:endParaRPr lang="en-US"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1243885" y="2415415"/>
            <a:ext cx="3200400" cy="2236788"/>
          </a:xfrm>
          <a:prstGeom prst="rect">
            <a:avLst/>
          </a:prstGeom>
        </p:spPr>
      </p:pic>
      <p:pic>
        <p:nvPicPr>
          <p:cNvPr id="6" name="Content Placeholder 5"/>
          <p:cNvPicPr>
            <a:picLocks/>
          </p:cNvPicPr>
          <p:nvPr/>
        </p:nvPicPr>
        <p:blipFill>
          <a:blip r:embed="rId3" cstate="print">
            <a:extLst>
              <a:ext uri="{28A0092B-C50C-407E-A947-70E740481C1C}">
                <a14:useLocalDpi xmlns:a14="http://schemas.microsoft.com/office/drawing/2010/main" xmlns="" val="0"/>
              </a:ext>
            </a:extLst>
          </a:blip>
          <a:srcRect l="12598" t="48775" r="55115" b="23914"/>
          <a:stretch>
            <a:fillRect/>
          </a:stretch>
        </p:blipFill>
        <p:spPr>
          <a:xfrm>
            <a:off x="4749085" y="2251835"/>
            <a:ext cx="3886200" cy="2630488"/>
          </a:xfrm>
          <a:prstGeom prst="rect">
            <a:avLst/>
          </a:prstGeom>
        </p:spPr>
      </p:pic>
    </p:spTree>
    <p:extLst>
      <p:ext uri="{BB962C8B-B14F-4D97-AF65-F5344CB8AC3E}">
        <p14:creationId xmlns:p14="http://schemas.microsoft.com/office/powerpoint/2010/main" xmlns="" val="70082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1779</Words>
  <Application>Microsoft Office PowerPoint</Application>
  <PresentationFormat>On-screen Show (4:3)</PresentationFormat>
  <Paragraphs>259</Paragraphs>
  <Slides>27</Slides>
  <Notes>17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Slide 1</vt:lpstr>
      <vt:lpstr>Volunteer Structure</vt:lpstr>
      <vt:lpstr>2014 Membership Advisory Council</vt:lpstr>
      <vt:lpstr>Volunteer Leader Resource Center (VLRC)</vt:lpstr>
      <vt:lpstr>VLRC:  Resources for State Councils &amp; Chapters</vt:lpstr>
      <vt:lpstr>VLRC:  Core Leadership Areas  </vt:lpstr>
      <vt:lpstr>Use of the SHRM Affiliate Logo</vt:lpstr>
      <vt:lpstr>SHRM Affiliate Program for Excellence</vt:lpstr>
      <vt:lpstr>Which is correct?</vt:lpstr>
      <vt:lpstr>Membership Award Status</vt:lpstr>
      <vt:lpstr>Monthly Membership Reports</vt:lpstr>
      <vt:lpstr>RESOURCES: VLRC:  Chapter Activities Checklist by Month</vt:lpstr>
      <vt:lpstr>RESOURCES: SHRM Monthly Update</vt:lpstr>
      <vt:lpstr>SHRM – Membership Cartoon</vt:lpstr>
      <vt:lpstr>Chapter Affiliation Brochure</vt:lpstr>
      <vt:lpstr>SHRM Foundation DVD Series</vt:lpstr>
      <vt:lpstr>Slide 17</vt:lpstr>
      <vt:lpstr>Slide 18</vt:lpstr>
      <vt:lpstr>Slide 19</vt:lpstr>
      <vt:lpstr>Slide 20</vt:lpstr>
      <vt:lpstr>HR Q &amp; A’s</vt:lpstr>
      <vt:lpstr>            SHRM website available in FIVE Languages</vt:lpstr>
      <vt:lpstr>New Books for Strategic HRCI Recertification Credits</vt:lpstr>
      <vt:lpstr>Free HRCI Recertification Credits</vt:lpstr>
      <vt:lpstr>In-Transition Membership</vt:lpstr>
      <vt:lpstr>RESOURCES: Pacific West Regional Contacts</vt:lpstr>
      <vt:lpstr>Thank you!    Dianna Gould, SPHR, CAE    dianna.gould@shrm.org    1-800-283-7476, Option 1, X6267                </vt:lpstr>
    </vt:vector>
  </TitlesOfParts>
  <Company>SHRM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nconway</dc:creator>
  <cp:lastModifiedBy>Nancy.Miller</cp:lastModifiedBy>
  <cp:revision>33</cp:revision>
  <cp:lastPrinted>2013-10-24T16:06:26Z</cp:lastPrinted>
  <dcterms:created xsi:type="dcterms:W3CDTF">2013-07-30T19:43:49Z</dcterms:created>
  <dcterms:modified xsi:type="dcterms:W3CDTF">2014-02-14T18:08:30Z</dcterms:modified>
</cp:coreProperties>
</file>